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Proxima Nova"/>
      <p:regular r:id="rId61"/>
      <p:bold r:id="rId62"/>
      <p:italic r:id="rId63"/>
      <p:boldItalic r:id="rId64"/>
    </p:embeddedFont>
    <p:embeddedFont>
      <p:font typeface="Poppins"/>
      <p:regular r:id="rId65"/>
      <p:bold r:id="rId66"/>
      <p:italic r:id="rId67"/>
      <p:boldItalic r:id="rId68"/>
    </p:embeddedFont>
    <p:embeddedFont>
      <p:font typeface="News Cycle"/>
      <p:regular r:id="rId69"/>
      <p:bold r:id="rId70"/>
    </p:embeddedFont>
    <p:embeddedFont>
      <p:font typeface="Poppins Light"/>
      <p:regular r:id="rId71"/>
      <p:bold r:id="rId72"/>
      <p:italic r:id="rId73"/>
      <p:boldItalic r:id="rId74"/>
    </p:embeddedFont>
    <p:embeddedFont>
      <p:font typeface="Alexandria ExtraLight"/>
      <p:regular r:id="rId75"/>
      <p:bold r:id="rId76"/>
    </p:embeddedFont>
    <p:embeddedFont>
      <p:font typeface="Rozha One"/>
      <p:regular r:id="rId77"/>
    </p:embeddedFont>
    <p:embeddedFont>
      <p:font typeface="Poppins Medium"/>
      <p:regular r:id="rId78"/>
      <p:bold r:id="rId79"/>
      <p:italic r:id="rId80"/>
      <p:boldItalic r:id="rId81"/>
    </p:embeddedFont>
    <p:embeddedFont>
      <p:font typeface="Alexandria"/>
      <p:regular r:id="rId82"/>
      <p:bold r:id="rId83"/>
    </p:embeddedFont>
    <p:embeddedFont>
      <p:font typeface="Poppins SemiBold"/>
      <p:regular r:id="rId84"/>
      <p:bold r:id="rId85"/>
      <p:italic r:id="rId86"/>
      <p:boldItalic r:id="rId87"/>
    </p:embeddedFont>
    <p:embeddedFont>
      <p:font typeface="PT Sans"/>
      <p:regular r:id="rId88"/>
      <p:bold r:id="rId89"/>
      <p:italic r:id="rId90"/>
      <p:boldItalic r:id="rId91"/>
    </p:embeddedFont>
    <p:embeddedFont>
      <p:font typeface="Poppins ExtraLight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A1742-7FEF-4902-BDEC-5B7D428088A2}">
  <a:tblStyle styleId="{9C9A1742-7FEF-4902-BDEC-5B7D428088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093A7AE-E9C2-47A2-ADFF-8689BEED956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oppinsSemiBold-regular.fntdata"/><Relationship Id="rId83" Type="http://schemas.openxmlformats.org/officeDocument/2006/relationships/font" Target="fonts/Alexandria-bold.fntdata"/><Relationship Id="rId42" Type="http://schemas.openxmlformats.org/officeDocument/2006/relationships/slide" Target="slides/slide36.xml"/><Relationship Id="rId86" Type="http://schemas.openxmlformats.org/officeDocument/2006/relationships/font" Target="fonts/PoppinsSemiBold-italic.fntdata"/><Relationship Id="rId41" Type="http://schemas.openxmlformats.org/officeDocument/2006/relationships/slide" Target="slides/slide35.xml"/><Relationship Id="rId85" Type="http://schemas.openxmlformats.org/officeDocument/2006/relationships/font" Target="fonts/PoppinsSemiBold-bold.fntdata"/><Relationship Id="rId44" Type="http://schemas.openxmlformats.org/officeDocument/2006/relationships/slide" Target="slides/slide38.xml"/><Relationship Id="rId88" Type="http://schemas.openxmlformats.org/officeDocument/2006/relationships/font" Target="fonts/PTSans-regular.fntdata"/><Relationship Id="rId43" Type="http://schemas.openxmlformats.org/officeDocument/2006/relationships/slide" Target="slides/slide37.xml"/><Relationship Id="rId87" Type="http://schemas.openxmlformats.org/officeDocument/2006/relationships/font" Target="fonts/PoppinsSemiBold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TSans-bold.fntdata"/><Relationship Id="rId80" Type="http://schemas.openxmlformats.org/officeDocument/2006/relationships/font" Target="fonts/PoppinsMedium-italic.fntdata"/><Relationship Id="rId82" Type="http://schemas.openxmlformats.org/officeDocument/2006/relationships/font" Target="fonts/Alexandria-regular.fntdata"/><Relationship Id="rId81" Type="http://schemas.openxmlformats.org/officeDocument/2006/relationships/font" Target="fonts/Poppi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oppinsLight-italic.fntdata"/><Relationship Id="rId72" Type="http://schemas.openxmlformats.org/officeDocument/2006/relationships/font" Target="fonts/PoppinsLight-bold.fntdata"/><Relationship Id="rId31" Type="http://schemas.openxmlformats.org/officeDocument/2006/relationships/slide" Target="slides/slide25.xml"/><Relationship Id="rId75" Type="http://schemas.openxmlformats.org/officeDocument/2006/relationships/font" Target="fonts/AlexandriaExtraLight-regular.fntdata"/><Relationship Id="rId30" Type="http://schemas.openxmlformats.org/officeDocument/2006/relationships/slide" Target="slides/slide24.xml"/><Relationship Id="rId74" Type="http://schemas.openxmlformats.org/officeDocument/2006/relationships/font" Target="fonts/PoppinsLight-boldItalic.fntdata"/><Relationship Id="rId33" Type="http://schemas.openxmlformats.org/officeDocument/2006/relationships/slide" Target="slides/slide27.xml"/><Relationship Id="rId77" Type="http://schemas.openxmlformats.org/officeDocument/2006/relationships/font" Target="fonts/RozhaOne-regular.fntdata"/><Relationship Id="rId32" Type="http://schemas.openxmlformats.org/officeDocument/2006/relationships/slide" Target="slides/slide26.xml"/><Relationship Id="rId76" Type="http://schemas.openxmlformats.org/officeDocument/2006/relationships/font" Target="fonts/AlexandriaExtraLight-bold.fntdata"/><Relationship Id="rId35" Type="http://schemas.openxmlformats.org/officeDocument/2006/relationships/slide" Target="slides/slide29.xml"/><Relationship Id="rId79" Type="http://schemas.openxmlformats.org/officeDocument/2006/relationships/font" Target="fonts/PoppinsMedium-bold.fntdata"/><Relationship Id="rId34" Type="http://schemas.openxmlformats.org/officeDocument/2006/relationships/slide" Target="slides/slide28.xml"/><Relationship Id="rId78" Type="http://schemas.openxmlformats.org/officeDocument/2006/relationships/font" Target="fonts/PoppinsMedium-regular.fntdata"/><Relationship Id="rId71" Type="http://schemas.openxmlformats.org/officeDocument/2006/relationships/font" Target="fonts/PoppinsLight-regular.fntdata"/><Relationship Id="rId70" Type="http://schemas.openxmlformats.org/officeDocument/2006/relationships/font" Target="fonts/NewsCycle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-bold.fntdata"/><Relationship Id="rId61" Type="http://schemas.openxmlformats.org/officeDocument/2006/relationships/font" Target="fonts/ProximaNova-regular.fntdata"/><Relationship Id="rId20" Type="http://schemas.openxmlformats.org/officeDocument/2006/relationships/slide" Target="slides/slide14.xml"/><Relationship Id="rId64" Type="http://schemas.openxmlformats.org/officeDocument/2006/relationships/font" Target="fonts/ProximaNova-boldItalic.fntdata"/><Relationship Id="rId63" Type="http://schemas.openxmlformats.org/officeDocument/2006/relationships/font" Target="fonts/ProximaNova-italic.fntdata"/><Relationship Id="rId22" Type="http://schemas.openxmlformats.org/officeDocument/2006/relationships/slide" Target="slides/slide16.xml"/><Relationship Id="rId66" Type="http://schemas.openxmlformats.org/officeDocument/2006/relationships/font" Target="fonts/Poppins-bold.fntdata"/><Relationship Id="rId21" Type="http://schemas.openxmlformats.org/officeDocument/2006/relationships/slide" Target="slides/slide15.xml"/><Relationship Id="rId65" Type="http://schemas.openxmlformats.org/officeDocument/2006/relationships/font" Target="fonts/Poppins-regular.fntdata"/><Relationship Id="rId24" Type="http://schemas.openxmlformats.org/officeDocument/2006/relationships/slide" Target="slides/slide18.xml"/><Relationship Id="rId68" Type="http://schemas.openxmlformats.org/officeDocument/2006/relationships/font" Target="fonts/Poppins-boldItalic.fntdata"/><Relationship Id="rId23" Type="http://schemas.openxmlformats.org/officeDocument/2006/relationships/slide" Target="slides/slide17.xml"/><Relationship Id="rId67" Type="http://schemas.openxmlformats.org/officeDocument/2006/relationships/font" Target="fonts/Poppins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ewsCycl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PoppinsExtraLight-boldItalic.fntdata"/><Relationship Id="rId50" Type="http://schemas.openxmlformats.org/officeDocument/2006/relationships/slide" Target="slides/slide44.xml"/><Relationship Id="rId94" Type="http://schemas.openxmlformats.org/officeDocument/2006/relationships/font" Target="fonts/PoppinsExtraLight-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PTSans-boldItalic.fntdata"/><Relationship Id="rId90" Type="http://schemas.openxmlformats.org/officeDocument/2006/relationships/font" Target="fonts/PTSans-italic.fntdata"/><Relationship Id="rId93" Type="http://schemas.openxmlformats.org/officeDocument/2006/relationships/font" Target="fonts/PoppinsExtraLight-bold.fntdata"/><Relationship Id="rId92" Type="http://schemas.openxmlformats.org/officeDocument/2006/relationships/font" Target="fonts/PoppinsExtraLight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heinekencompany.com/sites/theheinekencompany/files/Investors/financial-information/results-reports-presentations/Heineken-NV-AR-2022--23_02_2023_1.pdf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2c87c9b7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2c87c9b7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https://www.theheinekencompany.com/sites/theheinekencompany/files/Investors/financial-information/results-reports-presentations/Heineken-NV-AR-2022--23_02_2023_1.pdf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Chaim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2eba23561_1_8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2eba23561_1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Segway: but what are the purchasing habits?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420f69a69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1420f69a69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1420f68a7e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1420f68a7e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Jillian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420f68a7e_5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420f68a7e_5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575858"/>
                </a:solidFill>
                <a:latin typeface="Poppins Light"/>
                <a:ea typeface="Poppins Light"/>
                <a:cs typeface="Poppins Light"/>
                <a:sym typeface="Poppins Light"/>
              </a:rPr>
              <a:t>volume (hL) = 0.450589*Week -19912</a:t>
            </a:r>
            <a:endParaRPr sz="1700">
              <a:solidFill>
                <a:srgbClr val="57585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57585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575858"/>
                </a:solidFill>
                <a:latin typeface="Poppins Light"/>
                <a:ea typeface="Poppins Light"/>
                <a:cs typeface="Poppins Light"/>
                <a:sym typeface="Poppins Light"/>
              </a:rPr>
              <a:t>Mention other brand forecasts in the appendix </a:t>
            </a:r>
            <a:endParaRPr sz="1700">
              <a:solidFill>
                <a:srgbClr val="575858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Mean Absolute Error (MAE) is calculated by taking the mean of the absolute differences between the actual values (also called y) and the predicted values (y_hat).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Jillian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420f68a7e_5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420f68a7e_5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Formatting Shift when transferring state titles from excel, please note these should instead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8 week values for distributor restock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 of average 2 week resupply window hL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did we calculate the state level values?????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Jillian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1420f68a7e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1420f68a7e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Vedant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1420f68a7e_1_4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1420f68a7e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Vedant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2eba23561_1_4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12eba23561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Polo-kwaa-nay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Wit-bank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 london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575858"/>
              </a:buClr>
              <a:buSzPts val="1000"/>
              <a:buFont typeface="Poppins ExtraLight"/>
              <a:buAutoNum type="alphaLcPeriod"/>
            </a:pPr>
            <a:r>
              <a:rPr lang="en" sz="1000">
                <a:solidFill>
                  <a:srgbClr val="575858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Locations of Manufacturer &amp; Distribution</a:t>
            </a:r>
            <a:endParaRPr sz="1000">
              <a:solidFill>
                <a:srgbClr val="575858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Clr>
                <a:srgbClr val="575858"/>
              </a:buClr>
              <a:buSzPts val="1000"/>
              <a:buFont typeface="Poppins ExtraLight"/>
              <a:buAutoNum type="romanLcPeriod"/>
            </a:pPr>
            <a:r>
              <a:rPr lang="en" sz="1000">
                <a:solidFill>
                  <a:srgbClr val="575858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Midpoint (1 vs 3) (R - shelf space)</a:t>
            </a:r>
            <a:endParaRPr sz="1000">
              <a:solidFill>
                <a:srgbClr val="575858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Clr>
                <a:srgbClr val="575858"/>
              </a:buClr>
              <a:buSzPts val="1000"/>
              <a:buFont typeface="Poppins ExtraLight"/>
              <a:buAutoNum type="romanLcPeriod"/>
            </a:pPr>
            <a:r>
              <a:rPr lang="en" sz="1000">
                <a:solidFill>
                  <a:srgbClr val="575858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Minimize costs</a:t>
            </a:r>
            <a:endParaRPr sz="1000">
              <a:solidFill>
                <a:srgbClr val="575858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-292100" lvl="2" marL="1828800" rtl="0" algn="l">
              <a:spcBef>
                <a:spcPts val="0"/>
              </a:spcBef>
              <a:spcAft>
                <a:spcPts val="0"/>
              </a:spcAft>
              <a:buClr>
                <a:srgbClr val="575858"/>
              </a:buClr>
              <a:buSzPts val="1000"/>
              <a:buFont typeface="Poppins ExtraLight"/>
              <a:buAutoNum type="arabicPeriod"/>
            </a:pPr>
            <a:r>
              <a:rPr lang="en" sz="1000">
                <a:solidFill>
                  <a:srgbClr val="575858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Operations, foundation, shipping)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Vedant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420f68a7e_1_5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1420f68a7e_1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Annual shipping is from </a:t>
            </a:r>
            <a:r>
              <a:rPr lang="en"/>
              <a:t>distribution</a:t>
            </a:r>
            <a:r>
              <a:rPr lang="en"/>
              <a:t> to </a:t>
            </a:r>
            <a:r>
              <a:rPr lang="en"/>
              <a:t>custom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anything by clusters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420f68a7e_1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1420f68a7e_1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Clr>
                <a:srgbClr val="575858"/>
              </a:buClr>
              <a:buSzPts val="1000"/>
              <a:buFont typeface="Poppins ExtraLight"/>
              <a:buAutoNum type="romanLcPeriod"/>
            </a:pPr>
            <a:r>
              <a:rPr lang="en" sz="1000">
                <a:solidFill>
                  <a:srgbClr val="575858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Use trends in E -&gt; setting and betting</a:t>
            </a:r>
            <a:endParaRPr sz="1000">
              <a:solidFill>
                <a:srgbClr val="575858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Clr>
                <a:srgbClr val="575858"/>
              </a:buClr>
              <a:buSzPts val="1000"/>
              <a:buFont typeface="Poppins ExtraLight"/>
              <a:buAutoNum type="romanLcPeriod"/>
            </a:pPr>
            <a:r>
              <a:rPr lang="en" sz="1000">
                <a:solidFill>
                  <a:srgbClr val="575858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35% profit margin</a:t>
            </a:r>
            <a:endParaRPr sz="1000">
              <a:solidFill>
                <a:srgbClr val="575858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75858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 ExtraLight"/>
                <a:ea typeface="Poppins ExtraLight"/>
                <a:cs typeface="Poppins ExtraLight"/>
                <a:sym typeface="Poppins ExtraLight"/>
              </a:rPr>
              <a:t>Jillian</a:t>
            </a:r>
            <a:endParaRPr sz="1400"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2c87c9b7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2c87c9b7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&amp; Roles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1420f69a69_7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1420f69a69_7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Jillian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1420f69a69_7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1420f69a69_7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Jillian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1420f69a69_7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1420f69a69_7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Referring back to slide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1420f69a69_7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1420f69a69_7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Referring back to slide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Heineken is the leading premium brand in the South African market over SAB, and takes a competitive pricing strategy by pricing itself </a:t>
            </a:r>
            <a:r>
              <a:rPr lang="en"/>
              <a:t>slightly</a:t>
            </a:r>
            <a:r>
              <a:rPr lang="en"/>
              <a:t> lower than SAB.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1420f69a69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1420f69a69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Referring back to slide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f97fde30b8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f97fde30b8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1420f69a69_7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1420f69a69_7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1420f69a69_5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1420f69a69_5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2b3cbb12e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2b3cbb12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1420f68a7e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1420f68a7e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2c87c9b75_0_5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2c87c9b75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1420f68a7e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1420f68a7e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1420f69a69_7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1420f69a69_7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1420f69a69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1420f69a69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12c87c9b75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12c87c9b75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420f69a69_7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420f69a69_7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1420f69a69_7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1420f69a69_7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12c87c9b75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12c87c9b75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helf space someone else doesn't get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1420f68a7e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1420f68a7e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1420f68a7e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1420f68a7e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1420f68a7e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1420f68a7e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420f68a7e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420f68a7e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1420f68a7e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1420f68a7e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1420f68a7e_6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1420f68a7e_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1420f68a7e_6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1420f68a7e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1420f68a7e_6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1420f68a7e_6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1420f68a7e_6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1420f68a7e_6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1420f68a7e_6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1420f68a7e_6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1310e1389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1310e1389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1310e138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1310e138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1420f69a69_7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1420f69a69_7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1420f68a7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1420f68a7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420f68a7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420f68a7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1420f68a7e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1420f68a7e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1420f69a69_7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1420f69a69_7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1420f69a69_7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21420f69a69_7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1420f68a7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1420f68a7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1420f68a7e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1420f68a7e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420f68a7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420f68a7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420f68a7e_5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420f68a7e_5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420f68a7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420f68a7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let’s find out who is driving this growth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20f68a7e_5_3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20f68a7e_5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Segway: but what are the purchasing habits?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need to build </a:t>
            </a:r>
            <a:r>
              <a:rPr lang="en"/>
              <a:t>cluster</a:t>
            </a:r>
            <a:r>
              <a:rPr lang="en"/>
              <a:t> stsory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a clustser analysis using radiant - using the information provided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T Sans"/>
              <a:buNone/>
              <a:defRPr sz="52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ExtraLight"/>
              <a:buNone/>
              <a:defRPr sz="2800">
                <a:latin typeface="Alexandria ExtraLight"/>
                <a:ea typeface="Alexandria ExtraLight"/>
                <a:cs typeface="Alexandria ExtraLight"/>
                <a:sym typeface="Alexandria Extra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ExtraLight"/>
              <a:buNone/>
              <a:defRPr sz="2800">
                <a:latin typeface="Alexandria ExtraLight"/>
                <a:ea typeface="Alexandria ExtraLight"/>
                <a:cs typeface="Alexandria ExtraLight"/>
                <a:sym typeface="Alexandria Extra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ExtraLight"/>
              <a:buNone/>
              <a:defRPr sz="2800">
                <a:latin typeface="Alexandria ExtraLight"/>
                <a:ea typeface="Alexandria ExtraLight"/>
                <a:cs typeface="Alexandria ExtraLight"/>
                <a:sym typeface="Alexandria Extra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ExtraLight"/>
              <a:buNone/>
              <a:defRPr sz="2800">
                <a:latin typeface="Alexandria ExtraLight"/>
                <a:ea typeface="Alexandria ExtraLight"/>
                <a:cs typeface="Alexandria ExtraLight"/>
                <a:sym typeface="Alexandria Extra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ExtraLight"/>
              <a:buNone/>
              <a:defRPr sz="2800">
                <a:latin typeface="Alexandria ExtraLight"/>
                <a:ea typeface="Alexandria ExtraLight"/>
                <a:cs typeface="Alexandria ExtraLight"/>
                <a:sym typeface="Alexandria Extra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ExtraLight"/>
              <a:buNone/>
              <a:defRPr sz="2800">
                <a:latin typeface="Alexandria ExtraLight"/>
                <a:ea typeface="Alexandria ExtraLight"/>
                <a:cs typeface="Alexandria ExtraLight"/>
                <a:sym typeface="Alexandria Extra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ExtraLight"/>
              <a:buNone/>
              <a:defRPr sz="2800">
                <a:latin typeface="Alexandria ExtraLight"/>
                <a:ea typeface="Alexandria ExtraLight"/>
                <a:cs typeface="Alexandria ExtraLight"/>
                <a:sym typeface="Alexandria Extra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ExtraLight"/>
              <a:buNone/>
              <a:defRPr sz="2800">
                <a:latin typeface="Alexandria ExtraLight"/>
                <a:ea typeface="Alexandria ExtraLight"/>
                <a:cs typeface="Alexandria ExtraLight"/>
                <a:sym typeface="Alexandria ExtraLight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13" name="Google Shape;13;p2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PT Sans"/>
              <a:buNone/>
              <a:defRPr sz="120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Rozha One"/>
              <a:buNone/>
              <a:defRPr sz="1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Rozha One"/>
              <a:buNone/>
              <a:defRPr sz="1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Rozha One"/>
              <a:buNone/>
              <a:defRPr sz="1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Rozha One"/>
              <a:buNone/>
              <a:defRPr sz="1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Rozha One"/>
              <a:buNone/>
              <a:defRPr sz="1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Rozha One"/>
              <a:buNone/>
              <a:defRPr sz="1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Rozha One"/>
              <a:buNone/>
              <a:defRPr sz="1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Rozha One"/>
              <a:buNone/>
              <a:defRPr sz="1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64" name="Google Shape;64;p12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65" name="Google Shape;65;p12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2" y="-59475"/>
            <a:ext cx="9144000" cy="60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 rot="10800000">
            <a:off x="-2633297" y="-26100"/>
            <a:ext cx="5195700" cy="5195700"/>
          </a:xfrm>
          <a:prstGeom prst="chord">
            <a:avLst>
              <a:gd fmla="val 5397996" name="adj1"/>
              <a:gd fmla="val 1617726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type="ctrTitle"/>
          </p:nvPr>
        </p:nvSpPr>
        <p:spPr>
          <a:xfrm>
            <a:off x="2661100" y="2670225"/>
            <a:ext cx="4775400" cy="16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PT Sans"/>
              <a:buNone/>
              <a:defRPr sz="40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Alexandria"/>
              <a:buNone/>
              <a:defRPr b="1" sz="4000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Alexandria"/>
              <a:buNone/>
              <a:defRPr b="1" sz="4000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Alexandria"/>
              <a:buNone/>
              <a:defRPr b="1" sz="4000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Alexandria"/>
              <a:buNone/>
              <a:defRPr b="1" sz="4000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Alexandria"/>
              <a:buNone/>
              <a:defRPr b="1" sz="4000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Alexandria"/>
              <a:buNone/>
              <a:defRPr b="1" sz="4000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Alexandria"/>
              <a:buNone/>
              <a:defRPr b="1" sz="4000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Alexandria"/>
              <a:buNone/>
              <a:defRPr b="1" sz="40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61100" y="4159075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exandria ExtraLight"/>
              <a:buNone/>
              <a:defRPr sz="2200">
                <a:solidFill>
                  <a:schemeClr val="dk2"/>
                </a:solidFill>
                <a:latin typeface="Alexandria ExtraLight"/>
                <a:ea typeface="Alexandria ExtraLight"/>
                <a:cs typeface="Alexandria ExtraLight"/>
                <a:sym typeface="Alexandria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None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None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None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None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None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None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None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None/>
              <a:defRPr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fmla="val 2700000" name="adj1"/>
              <a:gd fmla="val 18900274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b="1" sz="72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83" name="Google Shape;83;p15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8" name="Google Shape;88;p16"/>
          <p:cNvSpPr txBox="1"/>
          <p:nvPr>
            <p:ph idx="3" type="body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>
            <p:ph idx="4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7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96" name="Google Shape;96;p17"/>
            <p:cNvSpPr/>
            <p:nvPr/>
          </p:nvSpPr>
          <p:spPr>
            <a:xfrm>
              <a:off x="2415126" y="2459954"/>
              <a:ext cx="1233400" cy="1897678"/>
            </a:xfrm>
            <a:custGeom>
              <a:rect b="b" l="l" r="r" t="t"/>
              <a:pathLst>
                <a:path extrusionOk="0" h="1897678" w="123340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4556676" y="2459954"/>
              <a:ext cx="1231643" cy="1897678"/>
            </a:xfrm>
            <a:custGeom>
              <a:rect b="b" l="l" r="r" t="t"/>
              <a:pathLst>
                <a:path extrusionOk="0" h="1897678" w="1231643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2">
    <p:bg>
      <p:bgPr>
        <a:noFill/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b="0" l="0" r="10762" t="0"/>
          <a:stretch/>
        </p:blipFill>
        <p:spPr>
          <a:xfrm>
            <a:off x="1799950" y="-29975"/>
            <a:ext cx="7344050" cy="52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 b="0" l="0" r="86254" t="0"/>
          <a:stretch/>
        </p:blipFill>
        <p:spPr>
          <a:xfrm>
            <a:off x="-18975" y="-29975"/>
            <a:ext cx="2989049" cy="52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">
  <p:cSld name="TITLE_2_1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 b="93118" l="0" r="59208" t="0"/>
          <a:stretch/>
        </p:blipFill>
        <p:spPr>
          <a:xfrm rot="5400000">
            <a:off x="-619925" y="570474"/>
            <a:ext cx="3382574" cy="221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/>
          </a:blip>
          <a:srcRect b="93118" l="14001" r="56693" t="0"/>
          <a:stretch/>
        </p:blipFill>
        <p:spPr>
          <a:xfrm rot="-5400000">
            <a:off x="532025" y="2026575"/>
            <a:ext cx="2542500" cy="36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2">
            <a:alphaModFix/>
          </a:blip>
          <a:srcRect b="93118" l="0" r="58549" t="0"/>
          <a:stretch/>
        </p:blipFill>
        <p:spPr>
          <a:xfrm>
            <a:off x="1650950" y="-14125"/>
            <a:ext cx="4547973" cy="39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93118" l="0" r="70223" t="0"/>
          <a:stretch/>
        </p:blipFill>
        <p:spPr>
          <a:xfrm rot="10800000">
            <a:off x="5923377" y="-14124"/>
            <a:ext cx="3220623" cy="39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677" y="4647703"/>
            <a:ext cx="1425275" cy="3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2">
            <a:alphaModFix/>
          </a:blip>
          <a:srcRect b="14719" l="0" r="0" t="0"/>
          <a:stretch/>
        </p:blipFill>
        <p:spPr>
          <a:xfrm>
            <a:off x="1507600" y="261315"/>
            <a:ext cx="7636398" cy="48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/>
          <p:nvPr/>
        </p:nvSpPr>
        <p:spPr>
          <a:xfrm>
            <a:off x="-25575" y="-8725"/>
            <a:ext cx="71076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 rot="5400000">
            <a:off x="3905775" y="-3945475"/>
            <a:ext cx="1308000" cy="91707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T Sans"/>
              <a:buNone/>
              <a:defRPr sz="36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lexandria"/>
              <a:buNone/>
              <a:defRPr b="1" sz="36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lexandria"/>
              <a:buNone/>
              <a:defRPr b="1" sz="36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lexandria"/>
              <a:buNone/>
              <a:defRPr b="1" sz="36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lexandria"/>
              <a:buNone/>
              <a:defRPr b="1" sz="36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lexandria"/>
              <a:buNone/>
              <a:defRPr b="1" sz="36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lexandria"/>
              <a:buNone/>
              <a:defRPr b="1" sz="36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lexandria"/>
              <a:buNone/>
              <a:defRPr b="1" sz="36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lexandria"/>
              <a:buNone/>
              <a:defRPr b="1" sz="36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18" name="Google Shape;18;p3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 1">
  <p:cSld name="TITLE_2_1_1">
    <p:bg>
      <p:bgPr>
        <a:solidFill>
          <a:schemeClr val="accen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93118" l="26039" r="65492" t="0"/>
          <a:stretch/>
        </p:blipFill>
        <p:spPr>
          <a:xfrm>
            <a:off x="4616300" y="0"/>
            <a:ext cx="2105452" cy="10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93118" l="0" r="59208" t="0"/>
          <a:stretch/>
        </p:blipFill>
        <p:spPr>
          <a:xfrm rot="5400000">
            <a:off x="-133639" y="487937"/>
            <a:ext cx="2941773" cy="26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 b="93118" l="14001" r="56693" t="0"/>
          <a:stretch/>
        </p:blipFill>
        <p:spPr>
          <a:xfrm rot="-5400000">
            <a:off x="835887" y="1941087"/>
            <a:ext cx="2362301" cy="40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2">
            <a:alphaModFix/>
          </a:blip>
          <a:srcRect b="93118" l="0" r="82508" t="0"/>
          <a:stretch/>
        </p:blipFill>
        <p:spPr>
          <a:xfrm rot="10800000">
            <a:off x="7781527" y="-3012"/>
            <a:ext cx="1362473" cy="7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529" y="4682991"/>
            <a:ext cx="1324247" cy="30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2">
            <a:alphaModFix/>
          </a:blip>
          <a:srcRect b="14719" l="0" r="0" t="0"/>
          <a:stretch/>
        </p:blipFill>
        <p:spPr>
          <a:xfrm>
            <a:off x="2048883" y="607516"/>
            <a:ext cx="7095117" cy="453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525" y="-2950"/>
            <a:ext cx="4725526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/>
          </a:blip>
          <a:srcRect b="93118" l="0" r="70369" t="0"/>
          <a:stretch/>
        </p:blipFill>
        <p:spPr>
          <a:xfrm>
            <a:off x="2182075" y="0"/>
            <a:ext cx="3020652" cy="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 rot="10800000">
            <a:off x="-4425" y="-4275"/>
            <a:ext cx="9156600" cy="5131800"/>
          </a:xfrm>
          <a:prstGeom prst="rect">
            <a:avLst/>
          </a:prstGeom>
          <a:gradFill>
            <a:gsLst>
              <a:gs pos="0">
                <a:srgbClr val="06360E"/>
              </a:gs>
              <a:gs pos="5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 rot="-5400000">
            <a:off x="2929200" y="-2930775"/>
            <a:ext cx="3282300" cy="9135300"/>
          </a:xfrm>
          <a:prstGeom prst="rect">
            <a:avLst/>
          </a:prstGeom>
          <a:gradFill>
            <a:gsLst>
              <a:gs pos="0">
                <a:srgbClr val="06360E"/>
              </a:gs>
              <a:gs pos="5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2">
  <p:cSld name="TITLE_2_2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2">
            <a:alphaModFix/>
          </a:blip>
          <a:srcRect b="0" l="0" r="86254" t="0"/>
          <a:stretch/>
        </p:blipFill>
        <p:spPr>
          <a:xfrm>
            <a:off x="-18975" y="-29975"/>
            <a:ext cx="2989049" cy="52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677" y="4647703"/>
            <a:ext cx="1425275" cy="3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136675" y="676136"/>
            <a:ext cx="2861801" cy="327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3">
  <p:cSld name="TITLE_2_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3677" y="4647703"/>
            <a:ext cx="1425275" cy="3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888" y="-21863"/>
            <a:ext cx="9221779" cy="51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10" y="0"/>
            <a:ext cx="83768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ctrTitle"/>
          </p:nvPr>
        </p:nvSpPr>
        <p:spPr>
          <a:xfrm>
            <a:off x="362475" y="2946900"/>
            <a:ext cx="3981900" cy="16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T Sans"/>
              <a:buNone/>
              <a:defRPr sz="3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362475" y="4435750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 ExtraLight"/>
              <a:buNone/>
              <a:defRPr i="1" sz="17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238296" y="2143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136" name="Google Shape;13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2_1">
    <p:bg>
      <p:bgPr>
        <a:solidFill>
          <a:schemeClr val="accen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5235901" y="899404"/>
            <a:ext cx="3519000" cy="3344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  <a:effectLst>
            <a:outerShdw blurRad="328613" rotWithShape="0" algn="bl">
              <a:srgbClr val="06360E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type="ctrTitle"/>
          </p:nvPr>
        </p:nvSpPr>
        <p:spPr>
          <a:xfrm>
            <a:off x="362475" y="2946900"/>
            <a:ext cx="3981900" cy="16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T Sans"/>
              <a:buNone/>
              <a:defRPr sz="3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lexandria"/>
              <a:buNone/>
              <a:defRPr b="1" sz="32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362475" y="4435750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 ExtraLight"/>
              <a:buNone/>
              <a:defRPr i="1" sz="17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 2">
  <p:cSld name="CUSTOM_2_1_2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/>
          <p:nvPr/>
        </p:nvSpPr>
        <p:spPr>
          <a:xfrm>
            <a:off x="5235901" y="899404"/>
            <a:ext cx="3519000" cy="3344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  <a:effectLst>
            <a:outerShdw blurRad="328613" rotWithShape="0" algn="bl">
              <a:srgbClr val="06360E">
                <a:alpha val="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>
            <p:ph type="ctrTitle"/>
          </p:nvPr>
        </p:nvSpPr>
        <p:spPr>
          <a:xfrm>
            <a:off x="362475" y="2946900"/>
            <a:ext cx="3981900" cy="16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T Sans"/>
              <a:buNone/>
              <a:defRPr sz="32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exandria"/>
              <a:buNone/>
              <a:defRPr b="1" sz="32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exandria"/>
              <a:buNone/>
              <a:defRPr b="1" sz="32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exandria"/>
              <a:buNone/>
              <a:defRPr b="1" sz="32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exandria"/>
              <a:buNone/>
              <a:defRPr b="1" sz="32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exandria"/>
              <a:buNone/>
              <a:defRPr b="1" sz="32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exandria"/>
              <a:buNone/>
              <a:defRPr b="1" sz="32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exandria"/>
              <a:buNone/>
              <a:defRPr b="1" sz="32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lexandria"/>
              <a:buNone/>
              <a:defRPr b="1" sz="32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362475" y="4435750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Font typeface="Poppins ExtraLight"/>
              <a:buNone/>
              <a:defRPr i="1" sz="1700"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 1">
  <p:cSld name="CUSTOM_2_1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5235901" y="899404"/>
            <a:ext cx="3519000" cy="3344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  <a:effectLst>
            <a:outerShdw blurRad="328613" rotWithShape="0" algn="bl">
              <a:srgbClr val="06360E">
                <a:alpha val="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8"/>
          <p:cNvSpPr txBox="1"/>
          <p:nvPr>
            <p:ph type="ctrTitle"/>
          </p:nvPr>
        </p:nvSpPr>
        <p:spPr>
          <a:xfrm>
            <a:off x="362475" y="2946900"/>
            <a:ext cx="3981900" cy="16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 sz="32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Alexandria"/>
              <a:buNone/>
              <a:defRPr b="1" sz="3200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Alexandria"/>
              <a:buNone/>
              <a:defRPr b="1" sz="3200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Alexandria"/>
              <a:buNone/>
              <a:defRPr b="1" sz="3200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Alexandria"/>
              <a:buNone/>
              <a:defRPr b="1" sz="3200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Alexandria"/>
              <a:buNone/>
              <a:defRPr b="1" sz="3200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Alexandria"/>
              <a:buNone/>
              <a:defRPr b="1" sz="3200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Alexandria"/>
              <a:buNone/>
              <a:defRPr b="1" sz="3200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Alexandria"/>
              <a:buNone/>
              <a:defRPr b="1" sz="32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362475" y="4435750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ExtraLight"/>
              <a:buNone/>
              <a:defRPr i="1" sz="17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  <p:pic>
        <p:nvPicPr>
          <p:cNvPr id="151" name="Google Shape;151;p29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153" name="Google Shape;153;p29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9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1">
  <p:cSld name="BLANK_1_2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160" name="Google Shape;160;p30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23" name="Google Shape;23;p4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24" name="Google Shape;24;p4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4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164" name="Google Shape;164;p31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166" name="Google Shape;166;p31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_3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  <p:sp>
        <p:nvSpPr>
          <p:cNvPr id="169" name="Google Shape;169;p32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172" name="Google Shape;172;p32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176" name="Google Shape;176;p33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33"/>
          <p:cNvSpPr txBox="1"/>
          <p:nvPr>
            <p:ph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90566">
            <a:off x="7829254" y="4818810"/>
            <a:ext cx="229186" cy="22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124654">
            <a:off x="7930142" y="5016405"/>
            <a:ext cx="136587" cy="1328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idx="12" type="sldNum"/>
          </p:nvPr>
        </p:nvSpPr>
        <p:spPr>
          <a:xfrm>
            <a:off x="8539684" y="4678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" name="Google Shape;183;p34"/>
          <p:cNvGrpSpPr/>
          <p:nvPr/>
        </p:nvGrpSpPr>
        <p:grpSpPr>
          <a:xfrm flipH="1" rot="-5400000">
            <a:off x="8115609" y="4193796"/>
            <a:ext cx="896167" cy="1248424"/>
            <a:chOff x="-863679" y="1661485"/>
            <a:chExt cx="3427024" cy="4774086"/>
          </a:xfrm>
        </p:grpSpPr>
        <p:grpSp>
          <p:nvGrpSpPr>
            <p:cNvPr id="184" name="Google Shape;184;p34"/>
            <p:cNvGrpSpPr/>
            <p:nvPr/>
          </p:nvGrpSpPr>
          <p:grpSpPr>
            <a:xfrm rot="218783">
              <a:off x="-721106" y="1756755"/>
              <a:ext cx="3141878" cy="4583547"/>
              <a:chOff x="70218" y="1740419"/>
              <a:chExt cx="3141801" cy="4583435"/>
            </a:xfrm>
          </p:grpSpPr>
          <p:pic>
            <p:nvPicPr>
              <p:cNvPr id="185" name="Google Shape;185;p34"/>
              <p:cNvPicPr preferRelativeResize="0"/>
              <p:nvPr/>
            </p:nvPicPr>
            <p:blipFill rotWithShape="1">
              <a:blip r:embed="rId3">
                <a:alphaModFix/>
              </a:blip>
              <a:srcRect b="38008" l="40026" r="22422" t="26535"/>
              <a:stretch/>
            </p:blipFill>
            <p:spPr>
              <a:xfrm flipH="1" rot="-4372515">
                <a:off x="318462" y="2140806"/>
                <a:ext cx="2645313" cy="247983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86" name="Google Shape;186;p34"/>
              <p:cNvCxnSpPr/>
              <p:nvPr/>
            </p:nvCxnSpPr>
            <p:spPr>
              <a:xfrm rot="5181308">
                <a:off x="224781" y="4129927"/>
                <a:ext cx="4365130" cy="29754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34"/>
              <p:cNvCxnSpPr/>
              <p:nvPr/>
            </p:nvCxnSpPr>
            <p:spPr>
              <a:xfrm rot="5181251">
                <a:off x="260454" y="4166420"/>
                <a:ext cx="427435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88" name="Google Shape;188;p34"/>
              <p:cNvPicPr preferRelativeResize="0"/>
              <p:nvPr/>
            </p:nvPicPr>
            <p:blipFill rotWithShape="1">
              <a:blip r:embed="rId3">
                <a:alphaModFix/>
              </a:blip>
              <a:srcRect b="38010" l="62527" r="35173" t="55829"/>
              <a:stretch/>
            </p:blipFill>
            <p:spPr>
              <a:xfrm flipH="1" rot="-4372786">
                <a:off x="2403919" y="3777695"/>
                <a:ext cx="210781" cy="517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9" name="Google Shape;189;p34"/>
            <p:cNvPicPr preferRelativeResize="0"/>
            <p:nvPr/>
          </p:nvPicPr>
          <p:blipFill rotWithShape="1">
            <a:blip r:embed="rId3">
              <a:alphaModFix/>
            </a:blip>
            <a:srcRect b="38006" l="53348" r="43492" t="51959"/>
            <a:stretch/>
          </p:blipFill>
          <p:spPr>
            <a:xfrm flipH="1" rot="-6485611">
              <a:off x="1813173" y="2831875"/>
              <a:ext cx="222526" cy="874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4"/>
          <p:cNvSpPr txBox="1"/>
          <p:nvPr>
            <p:ph type="title"/>
          </p:nvPr>
        </p:nvSpPr>
        <p:spPr>
          <a:xfrm>
            <a:off x="225375" y="14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"/>
              <a:buNone/>
              <a:defRPr b="1" sz="26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2" type="title"/>
          </p:nvPr>
        </p:nvSpPr>
        <p:spPr>
          <a:xfrm>
            <a:off x="235754" y="496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ExtraLight"/>
              <a:buNone/>
              <a:defRPr sz="17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32" name="Google Shape;32;p5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5"/>
          <p:cNvSpPr txBox="1"/>
          <p:nvPr>
            <p:ph idx="3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6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38" name="Google Shape;38;p6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39" name="Google Shape;39;p6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PT Sans"/>
              <a:buNone/>
              <a:defRPr sz="3100"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44" name="Google Shape;44;p7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45" name="Google Shape;45;p7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7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b="0"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Light"/>
              <a:buNone/>
              <a:defRPr sz="18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PT Sans"/>
              <a:buNone/>
              <a:defRPr sz="4800"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PT Sans"/>
              <a:buNone/>
              <a:defRPr sz="4800">
                <a:latin typeface="PT Sans"/>
                <a:ea typeface="PT Sans"/>
                <a:cs typeface="PT Sans"/>
                <a:sym typeface="P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PT Sans"/>
              <a:buNone/>
              <a:defRPr sz="4800">
                <a:latin typeface="PT Sans"/>
                <a:ea typeface="PT Sans"/>
                <a:cs typeface="PT Sans"/>
                <a:sym typeface="P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PT Sans"/>
              <a:buNone/>
              <a:defRPr sz="4800">
                <a:latin typeface="PT Sans"/>
                <a:ea typeface="PT Sans"/>
                <a:cs typeface="PT Sans"/>
                <a:sym typeface="P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PT Sans"/>
              <a:buNone/>
              <a:defRPr sz="4800">
                <a:latin typeface="PT Sans"/>
                <a:ea typeface="PT Sans"/>
                <a:cs typeface="PT Sans"/>
                <a:sym typeface="P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PT Sans"/>
              <a:buNone/>
              <a:defRPr sz="4800">
                <a:latin typeface="PT Sans"/>
                <a:ea typeface="PT Sans"/>
                <a:cs typeface="PT Sans"/>
                <a:sym typeface="P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PT Sans"/>
              <a:buNone/>
              <a:defRPr sz="4800">
                <a:latin typeface="PT Sans"/>
                <a:ea typeface="PT Sans"/>
                <a:cs typeface="PT Sans"/>
                <a:sym typeface="P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PT Sans"/>
              <a:buNone/>
              <a:defRPr sz="4800">
                <a:latin typeface="PT Sans"/>
                <a:ea typeface="PT Sans"/>
                <a:cs typeface="PT Sans"/>
                <a:sym typeface="P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PT Sans"/>
              <a:buNone/>
              <a:defRPr sz="4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42002" l="33399" r="34657" t="0"/>
          <a:stretch/>
        </p:blipFill>
        <p:spPr>
          <a:xfrm>
            <a:off x="8355106" y="4713966"/>
            <a:ext cx="326400" cy="335700"/>
          </a:xfrm>
          <a:prstGeom prst="star5">
            <a:avLst>
              <a:gd fmla="val 34588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8581629" y="47584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300">
              <a:solidFill>
                <a:schemeClr val="lt2"/>
              </a:solidFill>
              <a:latin typeface="Alexandria ExtraLight"/>
              <a:ea typeface="Alexandria ExtraLight"/>
              <a:cs typeface="Alexandria ExtraLight"/>
              <a:sym typeface="Alexandria ExtraLight"/>
            </a:endParaRPr>
          </a:p>
        </p:txBody>
      </p:sp>
      <p:cxnSp>
        <p:nvCxnSpPr>
          <p:cNvPr id="51" name="Google Shape;51;p8"/>
          <p:cNvCxnSpPr/>
          <p:nvPr/>
        </p:nvCxnSpPr>
        <p:spPr>
          <a:xfrm>
            <a:off x="8774024" y="4802741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PT Sans"/>
              <a:buNone/>
              <a:defRPr sz="4200">
                <a:latin typeface="PT Sans"/>
                <a:ea typeface="PT Sans"/>
                <a:cs typeface="PT Sans"/>
                <a:sym typeface="P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lexandria"/>
              <a:buNone/>
              <a:defRPr b="1" sz="42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lexandria"/>
              <a:buNone/>
              <a:defRPr b="1" sz="42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lexandria"/>
              <a:buNone/>
              <a:defRPr b="1" sz="42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lexandria"/>
              <a:buNone/>
              <a:defRPr b="1" sz="42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lexandria"/>
              <a:buNone/>
              <a:defRPr b="1" sz="42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lexandria"/>
              <a:buNone/>
              <a:defRPr b="1" sz="42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lexandria"/>
              <a:buNone/>
              <a:defRPr b="1" sz="42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lexandria"/>
              <a:buNone/>
              <a:defRPr b="1" sz="42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Light"/>
              <a:buNone/>
              <a:defRPr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8296" y="2143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T Sans"/>
              <a:buNone/>
              <a:defRPr b="1"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T Sans"/>
              <a:buNone/>
              <a:defRPr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T Sans"/>
              <a:buNone/>
              <a:defRPr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T Sans"/>
              <a:buNone/>
              <a:defRPr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T Sans"/>
              <a:buNone/>
              <a:defRPr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T Sans"/>
              <a:buNone/>
              <a:defRPr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T Sans"/>
              <a:buNone/>
              <a:defRPr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T Sans"/>
              <a:buNone/>
              <a:defRPr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T Sans"/>
              <a:buNone/>
              <a:defRPr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  <a:defRPr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58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1" Type="http://schemas.openxmlformats.org/officeDocument/2006/relationships/image" Target="../media/image36.png"/><Relationship Id="rId10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7.xml"/><Relationship Id="rId4" Type="http://schemas.openxmlformats.org/officeDocument/2006/relationships/slide" Target="/ppt/slides/slide31.xml"/><Relationship Id="rId5" Type="http://schemas.openxmlformats.org/officeDocument/2006/relationships/slide" Target="/ppt/slides/slide34.xml"/><Relationship Id="rId6" Type="http://schemas.openxmlformats.org/officeDocument/2006/relationships/slide" Target="/ppt/slides/slide37.xml"/><Relationship Id="rId7" Type="http://schemas.openxmlformats.org/officeDocument/2006/relationships/slide" Target="/ppt/slides/slide48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6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26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jpg"/><Relationship Id="rId4" Type="http://schemas.openxmlformats.org/officeDocument/2006/relationships/image" Target="../media/image37.png"/><Relationship Id="rId5" Type="http://schemas.openxmlformats.org/officeDocument/2006/relationships/slide" Target="/ppt/slides/slide26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26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26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slide" Target="/ppt/slides/slide26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26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brauwelt.com/en/international-report/africa/628329-heineken-expands-south-african-brewery-as-demand-grows#:~:text=South%20Africa%20%7C%20Heineken%20has%20embarked,8.5%20million%20hl%20by%202020" TargetMode="External"/><Relationship Id="rId4" Type="http://schemas.openxmlformats.org/officeDocument/2006/relationships/hyperlink" Target="https://www.engineeringnews.co.za/article/heineken-to-increase-sedibeng-brewery-capacity-to-75m-hectolitres-by-2020-2019-07-29" TargetMode="External"/><Relationship Id="rId9" Type="http://schemas.openxmlformats.org/officeDocument/2006/relationships/hyperlink" Target="https://uni24.co.za/how-much-is-land-in-south-africa/" TargetMode="External"/><Relationship Id="rId5" Type="http://schemas.openxmlformats.org/officeDocument/2006/relationships/hyperlink" Target="https://fleetwatch.co.za/wp-content/uploads/2019/09/pg-61-65.pdf" TargetMode="External"/><Relationship Id="rId6" Type="http://schemas.openxmlformats.org/officeDocument/2006/relationships/hyperlink" Target="https://www.shipbob.com/blog/warehouse-capacity/" TargetMode="External"/><Relationship Id="rId7" Type="http://schemas.openxmlformats.org/officeDocument/2006/relationships/hyperlink" Target="https://www.beveragecraft.com/blog/beer-keg-sizes#:~:text=The%20standard%20sixth%20barrel%20keg,or%20pin%2Dlock%20connection" TargetMode="External"/><Relationship Id="rId8" Type="http://schemas.openxmlformats.org/officeDocument/2006/relationships/hyperlink" Target="https://www.timedoctor.com/blog/average-salary-in-south-africa/" TargetMode="External"/><Relationship Id="rId11" Type="http://schemas.openxmlformats.org/officeDocument/2006/relationships/hyperlink" Target="https://www.prologis.com/what-we-do/resources/best-ways-to-reduce-warehouse-costs#:~:text=Warehouse%20costs%20vary%20based%20on,administration%20and%20general%20administrative%20expenses" TargetMode="External"/><Relationship Id="rId10" Type="http://schemas.openxmlformats.org/officeDocument/2006/relationships/hyperlink" Target="https://www.newstreaming.com/how-much-does-it-cost-to-build-a-distribution-center/#:~:text=Depending%20on%20the%20style%2C%20design,Analysis%20and%20planning" TargetMode="External"/><Relationship Id="rId13" Type="http://schemas.openxmlformats.org/officeDocument/2006/relationships/hyperlink" Target="https://en.wikipedia.org/wiki/List_of_renamed_places_in_South_Africa" TargetMode="External"/><Relationship Id="rId12" Type="http://schemas.openxmlformats.org/officeDocument/2006/relationships/hyperlink" Target="https://www.npr.org/2021/03/23/980234491/south-africas-port-elizabeth-will-now-be-called-gqeberha" TargetMode="External"/><Relationship Id="rId15" Type="http://schemas.openxmlformats.org/officeDocument/2006/relationships/hyperlink" Target="https://www.gov.za/about-sa/public-holidays" TargetMode="External"/><Relationship Id="rId14" Type="http://schemas.openxmlformats.org/officeDocument/2006/relationships/hyperlink" Target="https://welections.wordpress.com/guide-to-the-2014-south-african-election/race-ethnicity-and-language-in-south-africa/" TargetMode="External"/><Relationship Id="rId17" Type="http://schemas.openxmlformats.org/officeDocument/2006/relationships/slide" Target="/ppt/slides/slide26.xml"/><Relationship Id="rId16" Type="http://schemas.openxmlformats.org/officeDocument/2006/relationships/hyperlink" Target="https://www.officeholidays.com/countries/south-africa/2022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2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26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26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slide" Target="/ppt/slides/slide2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slide" Target="/ppt/slides/slide26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slide" Target="/ppt/slides/slide26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slide" Target="/ppt/slides/slide26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slide" Target="/ppt/slides/slide26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64.png"/><Relationship Id="rId5" Type="http://schemas.openxmlformats.org/officeDocument/2006/relationships/slide" Target="/ppt/slides/slide26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Relationship Id="rId5" Type="http://schemas.openxmlformats.org/officeDocument/2006/relationships/slide" Target="/ppt/slides/slide26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slide" Target="/ppt/slides/slide2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slide" Target="/ppt/slides/slide26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slide" Target="/ppt/slides/slide26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slide" Target="/ppt/slides/slide2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Relationship Id="rId4" Type="http://schemas.openxmlformats.org/officeDocument/2006/relationships/slide" Target="/ppt/slides/slide26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Relationship Id="rId4" Type="http://schemas.openxmlformats.org/officeDocument/2006/relationships/slide" Target="/ppt/slides/slide26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Relationship Id="rId4" Type="http://schemas.openxmlformats.org/officeDocument/2006/relationships/slide" Target="/ppt/slides/slide26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slide" Target="/ppt/slides/slide26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slide" Target="/ppt/slides/slide2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/>
        </p:nvSpPr>
        <p:spPr>
          <a:xfrm>
            <a:off x="326075" y="366033"/>
            <a:ext cx="3988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WHAT’S BREWING</a:t>
            </a:r>
            <a:r>
              <a:rPr b="1" lang="en" sz="39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IN SOUTH AFRICA</a:t>
            </a:r>
            <a:endParaRPr b="1" sz="39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370725" y="1308708"/>
            <a:ext cx="50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Supply Chain Analysis for Heineken®</a:t>
            </a:r>
            <a:endParaRPr i="1"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26" y="4757876"/>
            <a:ext cx="854948" cy="1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4">
            <a:alphaModFix amt="90000"/>
          </a:blip>
          <a:srcRect b="65850" l="0" r="75230" t="0"/>
          <a:stretch/>
        </p:blipFill>
        <p:spPr>
          <a:xfrm rot="-2700007">
            <a:off x="806536" y="4061517"/>
            <a:ext cx="1107230" cy="1041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CUSTOMER SEGMENTATION</a:t>
            </a:r>
            <a:endParaRPr/>
          </a:p>
        </p:txBody>
      </p:sp>
      <p:sp>
        <p:nvSpPr>
          <p:cNvPr id="367" name="Google Shape;367;p44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Groups of Customers Based on K-Proto Clustering Model </a:t>
            </a:r>
            <a:endParaRPr/>
          </a:p>
        </p:txBody>
      </p:sp>
      <p:grpSp>
        <p:nvGrpSpPr>
          <p:cNvPr id="368" name="Google Shape;368;p44"/>
          <p:cNvGrpSpPr/>
          <p:nvPr/>
        </p:nvGrpSpPr>
        <p:grpSpPr>
          <a:xfrm>
            <a:off x="386650" y="1216254"/>
            <a:ext cx="4155300" cy="1678301"/>
            <a:chOff x="337100" y="1133299"/>
            <a:chExt cx="4155300" cy="1678301"/>
          </a:xfrm>
        </p:grpSpPr>
        <p:sp>
          <p:nvSpPr>
            <p:cNvPr id="369" name="Google Shape;369;p44"/>
            <p:cNvSpPr/>
            <p:nvPr/>
          </p:nvSpPr>
          <p:spPr>
            <a:xfrm flipH="1">
              <a:off x="1979000" y="1133700"/>
              <a:ext cx="2513400" cy="758100"/>
            </a:xfrm>
            <a:prstGeom prst="round1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CLUSTER 1</a:t>
              </a:r>
              <a:endPara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29.95%</a:t>
              </a:r>
              <a:endParaRPr i="1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370" name="Google Shape;370;p44"/>
            <p:cNvGrpSpPr/>
            <p:nvPr/>
          </p:nvGrpSpPr>
          <p:grpSpPr>
            <a:xfrm>
              <a:off x="337100" y="1133299"/>
              <a:ext cx="1613100" cy="1678301"/>
              <a:chOff x="337100" y="1133299"/>
              <a:chExt cx="1613100" cy="1678301"/>
            </a:xfrm>
          </p:grpSpPr>
          <p:sp>
            <p:nvSpPr>
              <p:cNvPr id="371" name="Google Shape;371;p44"/>
              <p:cNvSpPr/>
              <p:nvPr/>
            </p:nvSpPr>
            <p:spPr>
              <a:xfrm flipH="1">
                <a:off x="337100" y="1133700"/>
                <a:ext cx="1613100" cy="1677900"/>
              </a:xfrm>
              <a:prstGeom prst="round1Rect">
                <a:avLst>
                  <a:gd fmla="val 24058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2" name="Google Shape;372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13357" r="34788" t="58132"/>
              <a:stretch/>
            </p:blipFill>
            <p:spPr>
              <a:xfrm>
                <a:off x="433900" y="1133299"/>
                <a:ext cx="1474599" cy="10420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3" name="Google Shape;373;p44"/>
              <p:cNvSpPr txBox="1"/>
              <p:nvPr/>
            </p:nvSpPr>
            <p:spPr>
              <a:xfrm>
                <a:off x="518050" y="2337800"/>
                <a:ext cx="1053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i="1" lang="en" sz="8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Nelson  Mandela Bay Metropolitan</a:t>
                </a:r>
                <a:endParaRPr i="1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74" name="Google Shape;374;p44"/>
              <p:cNvSpPr txBox="1"/>
              <p:nvPr/>
            </p:nvSpPr>
            <p:spPr>
              <a:xfrm>
                <a:off x="518050" y="2178175"/>
                <a:ext cx="13905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Eastern Cape</a:t>
                </a:r>
                <a:endParaRPr sz="11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75" name="Google Shape;375;p44"/>
              <p:cNvSpPr/>
              <p:nvPr/>
            </p:nvSpPr>
            <p:spPr>
              <a:xfrm>
                <a:off x="912484" y="1836815"/>
                <a:ext cx="147190" cy="195069"/>
              </a:xfrm>
              <a:custGeom>
                <a:rect b="b" l="l" r="r" t="t"/>
                <a:pathLst>
                  <a:path extrusionOk="0" h="15924" w="12018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376" name="Google Shape;376;p44"/>
          <p:cNvGrpSpPr/>
          <p:nvPr/>
        </p:nvGrpSpPr>
        <p:grpSpPr>
          <a:xfrm>
            <a:off x="386950" y="2928696"/>
            <a:ext cx="4154900" cy="1679850"/>
            <a:chOff x="337400" y="2845741"/>
            <a:chExt cx="4154900" cy="1679850"/>
          </a:xfrm>
        </p:grpSpPr>
        <p:sp>
          <p:nvSpPr>
            <p:cNvPr id="377" name="Google Shape;377;p44"/>
            <p:cNvSpPr/>
            <p:nvPr/>
          </p:nvSpPr>
          <p:spPr>
            <a:xfrm flipH="1">
              <a:off x="1978900" y="3767491"/>
              <a:ext cx="2513400" cy="758100"/>
            </a:xfrm>
            <a:prstGeom prst="round1Rect">
              <a:avLst>
                <a:gd fmla="val 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32.67%</a:t>
              </a:r>
              <a:endPara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CLUSTER 2</a:t>
              </a:r>
              <a:endParaRPr i="1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378" name="Google Shape;378;p44"/>
            <p:cNvGrpSpPr/>
            <p:nvPr/>
          </p:nvGrpSpPr>
          <p:grpSpPr>
            <a:xfrm>
              <a:off x="337400" y="2845741"/>
              <a:ext cx="1612800" cy="1677900"/>
              <a:chOff x="337400" y="2845741"/>
              <a:chExt cx="1612800" cy="1677900"/>
            </a:xfrm>
          </p:grpSpPr>
          <p:sp>
            <p:nvSpPr>
              <p:cNvPr id="379" name="Google Shape;379;p44"/>
              <p:cNvSpPr/>
              <p:nvPr/>
            </p:nvSpPr>
            <p:spPr>
              <a:xfrm rot="10800000">
                <a:off x="337400" y="2845741"/>
                <a:ext cx="1612800" cy="1677900"/>
              </a:xfrm>
              <a:prstGeom prst="round1Rect">
                <a:avLst>
                  <a:gd fmla="val 24058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0" name="Google Shape;380;p44"/>
              <p:cNvPicPr preferRelativeResize="0"/>
              <p:nvPr/>
            </p:nvPicPr>
            <p:blipFill rotWithShape="1">
              <a:blip r:embed="rId4">
                <a:alphaModFix/>
              </a:blip>
              <a:srcRect b="54739" l="44623" r="21657" t="7671"/>
              <a:stretch/>
            </p:blipFill>
            <p:spPr>
              <a:xfrm>
                <a:off x="610185" y="3249616"/>
                <a:ext cx="1122039" cy="10945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1" name="Google Shape;381;p44"/>
              <p:cNvSpPr txBox="1"/>
              <p:nvPr/>
            </p:nvSpPr>
            <p:spPr>
              <a:xfrm>
                <a:off x="475950" y="2988541"/>
                <a:ext cx="13905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Mpumalanga</a:t>
                </a:r>
                <a:endParaRPr sz="11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 flipH="1">
                <a:off x="912481" y="3649381"/>
                <a:ext cx="147190" cy="195069"/>
              </a:xfrm>
              <a:custGeom>
                <a:rect b="b" l="l" r="r" t="t"/>
                <a:pathLst>
                  <a:path extrusionOk="0" h="15924" w="12018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83" name="Google Shape;383;p44"/>
              <p:cNvSpPr txBox="1"/>
              <p:nvPr/>
            </p:nvSpPr>
            <p:spPr>
              <a:xfrm>
                <a:off x="475950" y="3130766"/>
                <a:ext cx="12780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just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i="1" lang="en" sz="9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Emalahleni</a:t>
                </a:r>
                <a:endParaRPr i="1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grpSp>
        <p:nvGrpSpPr>
          <p:cNvPr id="384" name="Google Shape;384;p44"/>
          <p:cNvGrpSpPr/>
          <p:nvPr/>
        </p:nvGrpSpPr>
        <p:grpSpPr>
          <a:xfrm>
            <a:off x="4575600" y="1217055"/>
            <a:ext cx="4155200" cy="1677900"/>
            <a:chOff x="4526050" y="1134100"/>
            <a:chExt cx="4155200" cy="1677900"/>
          </a:xfrm>
        </p:grpSpPr>
        <p:sp>
          <p:nvSpPr>
            <p:cNvPr id="385" name="Google Shape;385;p44"/>
            <p:cNvSpPr/>
            <p:nvPr/>
          </p:nvSpPr>
          <p:spPr>
            <a:xfrm>
              <a:off x="4526050" y="1134100"/>
              <a:ext cx="2513400" cy="758100"/>
            </a:xfrm>
            <a:prstGeom prst="round1Rect">
              <a:avLst>
                <a:gd fmla="val 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CLUSTER 3</a:t>
              </a:r>
              <a:endPara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9.65%</a:t>
              </a:r>
              <a:endParaRPr i="1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386" name="Google Shape;386;p44"/>
            <p:cNvGrpSpPr/>
            <p:nvPr/>
          </p:nvGrpSpPr>
          <p:grpSpPr>
            <a:xfrm>
              <a:off x="7068150" y="1134100"/>
              <a:ext cx="1613100" cy="1677900"/>
              <a:chOff x="7068150" y="1134100"/>
              <a:chExt cx="1613100" cy="1677900"/>
            </a:xfrm>
          </p:grpSpPr>
          <p:sp>
            <p:nvSpPr>
              <p:cNvPr id="387" name="Google Shape;387;p44"/>
              <p:cNvSpPr/>
              <p:nvPr/>
            </p:nvSpPr>
            <p:spPr>
              <a:xfrm>
                <a:off x="7068150" y="1134100"/>
                <a:ext cx="1613100" cy="1677900"/>
              </a:xfrm>
              <a:prstGeom prst="round1Rect">
                <a:avLst>
                  <a:gd fmla="val 24058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4"/>
              <p:cNvSpPr txBox="1"/>
              <p:nvPr/>
            </p:nvSpPr>
            <p:spPr>
              <a:xfrm flipH="1">
                <a:off x="7391805" y="2354075"/>
                <a:ext cx="1097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i="1" lang="en" sz="8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Steve Tshwete</a:t>
                </a:r>
                <a:endParaRPr i="1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89" name="Google Shape;389;p44"/>
              <p:cNvSpPr txBox="1"/>
              <p:nvPr/>
            </p:nvSpPr>
            <p:spPr>
              <a:xfrm flipH="1">
                <a:off x="7109800" y="2178575"/>
                <a:ext cx="13905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Mpumalanga</a:t>
                </a:r>
                <a:endParaRPr sz="11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390" name="Google Shape;390;p44"/>
              <p:cNvPicPr preferRelativeResize="0"/>
              <p:nvPr/>
            </p:nvPicPr>
            <p:blipFill rotWithShape="1">
              <a:blip r:embed="rId4">
                <a:alphaModFix/>
              </a:blip>
              <a:srcRect b="54739" l="44623" r="21657" t="7671"/>
              <a:stretch/>
            </p:blipFill>
            <p:spPr>
              <a:xfrm>
                <a:off x="7313685" y="1173949"/>
                <a:ext cx="1122039" cy="10945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1" name="Google Shape;391;p44"/>
              <p:cNvSpPr/>
              <p:nvPr/>
            </p:nvSpPr>
            <p:spPr>
              <a:xfrm flipH="1">
                <a:off x="7615981" y="1573715"/>
                <a:ext cx="147190" cy="195069"/>
              </a:xfrm>
              <a:custGeom>
                <a:rect b="b" l="l" r="r" t="t"/>
                <a:pathLst>
                  <a:path extrusionOk="0" h="15924" w="12018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392" name="Google Shape;392;p44"/>
          <p:cNvGrpSpPr/>
          <p:nvPr/>
        </p:nvGrpSpPr>
        <p:grpSpPr>
          <a:xfrm>
            <a:off x="4575600" y="2928796"/>
            <a:ext cx="4154900" cy="1680150"/>
            <a:chOff x="4526050" y="2845841"/>
            <a:chExt cx="4154900" cy="1680150"/>
          </a:xfrm>
        </p:grpSpPr>
        <p:sp>
          <p:nvSpPr>
            <p:cNvPr id="393" name="Google Shape;393;p44"/>
            <p:cNvSpPr/>
            <p:nvPr/>
          </p:nvSpPr>
          <p:spPr>
            <a:xfrm>
              <a:off x="4526050" y="3767891"/>
              <a:ext cx="2513400" cy="758100"/>
            </a:xfrm>
            <a:prstGeom prst="round1Rect">
              <a:avLst>
                <a:gd fmla="val 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27.73%</a:t>
              </a:r>
              <a:endPara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CLUSTER 4</a:t>
              </a:r>
              <a:endParaRPr i="1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394" name="Google Shape;394;p44"/>
            <p:cNvGrpSpPr/>
            <p:nvPr/>
          </p:nvGrpSpPr>
          <p:grpSpPr>
            <a:xfrm>
              <a:off x="7068150" y="2845841"/>
              <a:ext cx="1612800" cy="1678200"/>
              <a:chOff x="7068150" y="2845841"/>
              <a:chExt cx="1612800" cy="1678200"/>
            </a:xfrm>
          </p:grpSpPr>
          <p:sp>
            <p:nvSpPr>
              <p:cNvPr id="395" name="Google Shape;395;p44"/>
              <p:cNvSpPr/>
              <p:nvPr/>
            </p:nvSpPr>
            <p:spPr>
              <a:xfrm flipH="1" rot="10800000">
                <a:off x="7068150" y="2845841"/>
                <a:ext cx="1612800" cy="1678200"/>
              </a:xfrm>
              <a:prstGeom prst="round1Rect">
                <a:avLst>
                  <a:gd fmla="val 24058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4"/>
              <p:cNvSpPr txBox="1"/>
              <p:nvPr/>
            </p:nvSpPr>
            <p:spPr>
              <a:xfrm flipH="1">
                <a:off x="7264400" y="3131166"/>
                <a:ext cx="1278000" cy="7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i="1" lang="en" sz="9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Greater Tzaneen Local Municipality</a:t>
                </a:r>
                <a:endParaRPr i="1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97" name="Google Shape;397;p44"/>
              <p:cNvSpPr txBox="1"/>
              <p:nvPr/>
            </p:nvSpPr>
            <p:spPr>
              <a:xfrm flipH="1">
                <a:off x="7151900" y="2988941"/>
                <a:ext cx="13905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Limpopo</a:t>
                </a:r>
                <a:endParaRPr sz="11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398" name="Google Shape;398;p44"/>
              <p:cNvPicPr preferRelativeResize="0"/>
              <p:nvPr/>
            </p:nvPicPr>
            <p:blipFill rotWithShape="1">
              <a:blip r:embed="rId5">
                <a:alphaModFix/>
              </a:blip>
              <a:srcRect b="67716" l="37761" r="26195" t="0"/>
              <a:stretch/>
            </p:blipFill>
            <p:spPr>
              <a:xfrm>
                <a:off x="7353625" y="3558991"/>
                <a:ext cx="1173751" cy="9200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9" name="Google Shape;399;p44"/>
              <p:cNvSpPr/>
              <p:nvPr/>
            </p:nvSpPr>
            <p:spPr>
              <a:xfrm>
                <a:off x="7996434" y="3777031"/>
                <a:ext cx="147190" cy="195069"/>
              </a:xfrm>
              <a:custGeom>
                <a:rect b="b" l="l" r="r" t="t"/>
                <a:pathLst>
                  <a:path extrusionOk="0" h="15924" w="12018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400" name="Google Shape;400;p44"/>
          <p:cNvGrpSpPr/>
          <p:nvPr/>
        </p:nvGrpSpPr>
        <p:grpSpPr>
          <a:xfrm>
            <a:off x="2265225" y="2373542"/>
            <a:ext cx="1422300" cy="1146952"/>
            <a:chOff x="2265225" y="2456623"/>
            <a:chExt cx="1422300" cy="1146952"/>
          </a:xfrm>
        </p:grpSpPr>
        <p:sp>
          <p:nvSpPr>
            <p:cNvPr id="401" name="Google Shape;401;p44"/>
            <p:cNvSpPr/>
            <p:nvPr/>
          </p:nvSpPr>
          <p:spPr>
            <a:xfrm>
              <a:off x="2695385" y="2456623"/>
              <a:ext cx="561990" cy="561960"/>
            </a:xfrm>
            <a:custGeom>
              <a:rect b="b" l="l" r="r" t="t"/>
              <a:pathLst>
                <a:path extrusionOk="0" h="18757" w="18758">
                  <a:moveTo>
                    <a:pt x="10039" y="2467"/>
                  </a:moveTo>
                  <a:lnTo>
                    <a:pt x="10380" y="2491"/>
                  </a:lnTo>
                  <a:lnTo>
                    <a:pt x="10674" y="2516"/>
                  </a:lnTo>
                  <a:lnTo>
                    <a:pt x="10869" y="2540"/>
                  </a:lnTo>
                  <a:lnTo>
                    <a:pt x="10967" y="2564"/>
                  </a:lnTo>
                  <a:lnTo>
                    <a:pt x="10991" y="2589"/>
                  </a:lnTo>
                  <a:lnTo>
                    <a:pt x="10967" y="2638"/>
                  </a:lnTo>
                  <a:lnTo>
                    <a:pt x="10893" y="2784"/>
                  </a:lnTo>
                  <a:lnTo>
                    <a:pt x="10771" y="2955"/>
                  </a:lnTo>
                  <a:lnTo>
                    <a:pt x="10600" y="3151"/>
                  </a:lnTo>
                  <a:lnTo>
                    <a:pt x="10405" y="3322"/>
                  </a:lnTo>
                  <a:lnTo>
                    <a:pt x="10209" y="3468"/>
                  </a:lnTo>
                  <a:lnTo>
                    <a:pt x="10039" y="3590"/>
                  </a:lnTo>
                  <a:lnTo>
                    <a:pt x="9941" y="3615"/>
                  </a:lnTo>
                  <a:lnTo>
                    <a:pt x="9843" y="3639"/>
                  </a:lnTo>
                  <a:lnTo>
                    <a:pt x="9745" y="3663"/>
                  </a:lnTo>
                  <a:lnTo>
                    <a:pt x="9648" y="3737"/>
                  </a:lnTo>
                  <a:lnTo>
                    <a:pt x="9550" y="3810"/>
                  </a:lnTo>
                  <a:lnTo>
                    <a:pt x="9452" y="3883"/>
                  </a:lnTo>
                  <a:lnTo>
                    <a:pt x="9355" y="3957"/>
                  </a:lnTo>
                  <a:lnTo>
                    <a:pt x="9257" y="3981"/>
                  </a:lnTo>
                  <a:lnTo>
                    <a:pt x="9159" y="4005"/>
                  </a:lnTo>
                  <a:lnTo>
                    <a:pt x="9086" y="4005"/>
                  </a:lnTo>
                  <a:lnTo>
                    <a:pt x="8988" y="4054"/>
                  </a:lnTo>
                  <a:lnTo>
                    <a:pt x="8866" y="4128"/>
                  </a:lnTo>
                  <a:lnTo>
                    <a:pt x="8793" y="4201"/>
                  </a:lnTo>
                  <a:lnTo>
                    <a:pt x="8695" y="4274"/>
                  </a:lnTo>
                  <a:lnTo>
                    <a:pt x="8598" y="4323"/>
                  </a:lnTo>
                  <a:lnTo>
                    <a:pt x="8500" y="4372"/>
                  </a:lnTo>
                  <a:lnTo>
                    <a:pt x="8304" y="4372"/>
                  </a:lnTo>
                  <a:lnTo>
                    <a:pt x="8207" y="4323"/>
                  </a:lnTo>
                  <a:lnTo>
                    <a:pt x="8109" y="4274"/>
                  </a:lnTo>
                  <a:lnTo>
                    <a:pt x="8036" y="4201"/>
                  </a:lnTo>
                  <a:lnTo>
                    <a:pt x="7963" y="4103"/>
                  </a:lnTo>
                  <a:lnTo>
                    <a:pt x="7938" y="4005"/>
                  </a:lnTo>
                  <a:lnTo>
                    <a:pt x="7963" y="3908"/>
                  </a:lnTo>
                  <a:lnTo>
                    <a:pt x="8036" y="3810"/>
                  </a:lnTo>
                  <a:lnTo>
                    <a:pt x="8109" y="3712"/>
                  </a:lnTo>
                  <a:lnTo>
                    <a:pt x="8158" y="3615"/>
                  </a:lnTo>
                  <a:lnTo>
                    <a:pt x="8207" y="3517"/>
                  </a:lnTo>
                  <a:lnTo>
                    <a:pt x="8207" y="3419"/>
                  </a:lnTo>
                  <a:lnTo>
                    <a:pt x="8182" y="3273"/>
                  </a:lnTo>
                  <a:lnTo>
                    <a:pt x="8158" y="3199"/>
                  </a:lnTo>
                  <a:lnTo>
                    <a:pt x="8109" y="3151"/>
                  </a:lnTo>
                  <a:lnTo>
                    <a:pt x="8060" y="3102"/>
                  </a:lnTo>
                  <a:lnTo>
                    <a:pt x="7987" y="3077"/>
                  </a:lnTo>
                  <a:lnTo>
                    <a:pt x="7840" y="3053"/>
                  </a:lnTo>
                  <a:lnTo>
                    <a:pt x="7669" y="3028"/>
                  </a:lnTo>
                  <a:lnTo>
                    <a:pt x="7596" y="2980"/>
                  </a:lnTo>
                  <a:lnTo>
                    <a:pt x="7547" y="2955"/>
                  </a:lnTo>
                  <a:lnTo>
                    <a:pt x="7523" y="2906"/>
                  </a:lnTo>
                  <a:lnTo>
                    <a:pt x="7547" y="2833"/>
                  </a:lnTo>
                  <a:lnTo>
                    <a:pt x="7572" y="2760"/>
                  </a:lnTo>
                  <a:lnTo>
                    <a:pt x="7645" y="2662"/>
                  </a:lnTo>
                  <a:lnTo>
                    <a:pt x="7694" y="2638"/>
                  </a:lnTo>
                  <a:lnTo>
                    <a:pt x="7792" y="2589"/>
                  </a:lnTo>
                  <a:lnTo>
                    <a:pt x="8036" y="2540"/>
                  </a:lnTo>
                  <a:lnTo>
                    <a:pt x="8329" y="2491"/>
                  </a:lnTo>
                  <a:lnTo>
                    <a:pt x="8671" y="2467"/>
                  </a:lnTo>
                  <a:close/>
                  <a:moveTo>
                    <a:pt x="11455" y="4763"/>
                  </a:moveTo>
                  <a:lnTo>
                    <a:pt x="11528" y="4787"/>
                  </a:lnTo>
                  <a:lnTo>
                    <a:pt x="11577" y="4811"/>
                  </a:lnTo>
                  <a:lnTo>
                    <a:pt x="11626" y="4885"/>
                  </a:lnTo>
                  <a:lnTo>
                    <a:pt x="11650" y="4958"/>
                  </a:lnTo>
                  <a:lnTo>
                    <a:pt x="11626" y="5031"/>
                  </a:lnTo>
                  <a:lnTo>
                    <a:pt x="11577" y="5153"/>
                  </a:lnTo>
                  <a:lnTo>
                    <a:pt x="11528" y="5251"/>
                  </a:lnTo>
                  <a:lnTo>
                    <a:pt x="11455" y="5324"/>
                  </a:lnTo>
                  <a:lnTo>
                    <a:pt x="11357" y="5398"/>
                  </a:lnTo>
                  <a:lnTo>
                    <a:pt x="11260" y="5471"/>
                  </a:lnTo>
                  <a:lnTo>
                    <a:pt x="11162" y="5520"/>
                  </a:lnTo>
                  <a:lnTo>
                    <a:pt x="10991" y="5520"/>
                  </a:lnTo>
                  <a:lnTo>
                    <a:pt x="10942" y="5471"/>
                  </a:lnTo>
                  <a:lnTo>
                    <a:pt x="10893" y="5398"/>
                  </a:lnTo>
                  <a:lnTo>
                    <a:pt x="10869" y="5324"/>
                  </a:lnTo>
                  <a:lnTo>
                    <a:pt x="10893" y="5251"/>
                  </a:lnTo>
                  <a:lnTo>
                    <a:pt x="10942" y="5153"/>
                  </a:lnTo>
                  <a:lnTo>
                    <a:pt x="10991" y="5031"/>
                  </a:lnTo>
                  <a:lnTo>
                    <a:pt x="11064" y="4958"/>
                  </a:lnTo>
                  <a:lnTo>
                    <a:pt x="11162" y="4885"/>
                  </a:lnTo>
                  <a:lnTo>
                    <a:pt x="11260" y="4811"/>
                  </a:lnTo>
                  <a:lnTo>
                    <a:pt x="11357" y="4787"/>
                  </a:lnTo>
                  <a:lnTo>
                    <a:pt x="11455" y="4763"/>
                  </a:lnTo>
                  <a:close/>
                  <a:moveTo>
                    <a:pt x="16437" y="12260"/>
                  </a:moveTo>
                  <a:lnTo>
                    <a:pt x="16511" y="12285"/>
                  </a:lnTo>
                  <a:lnTo>
                    <a:pt x="16535" y="12334"/>
                  </a:lnTo>
                  <a:lnTo>
                    <a:pt x="16559" y="12407"/>
                  </a:lnTo>
                  <a:lnTo>
                    <a:pt x="16584" y="12578"/>
                  </a:lnTo>
                  <a:lnTo>
                    <a:pt x="16584" y="12651"/>
                  </a:lnTo>
                  <a:lnTo>
                    <a:pt x="16535" y="12749"/>
                  </a:lnTo>
                  <a:lnTo>
                    <a:pt x="16486" y="12871"/>
                  </a:lnTo>
                  <a:lnTo>
                    <a:pt x="16413" y="12944"/>
                  </a:lnTo>
                  <a:lnTo>
                    <a:pt x="16340" y="13042"/>
                  </a:lnTo>
                  <a:lnTo>
                    <a:pt x="16266" y="13140"/>
                  </a:lnTo>
                  <a:lnTo>
                    <a:pt x="16218" y="13237"/>
                  </a:lnTo>
                  <a:lnTo>
                    <a:pt x="16218" y="13335"/>
                  </a:lnTo>
                  <a:lnTo>
                    <a:pt x="16193" y="13482"/>
                  </a:lnTo>
                  <a:lnTo>
                    <a:pt x="16144" y="13555"/>
                  </a:lnTo>
                  <a:lnTo>
                    <a:pt x="16120" y="13628"/>
                  </a:lnTo>
                  <a:lnTo>
                    <a:pt x="16071" y="13653"/>
                  </a:lnTo>
                  <a:lnTo>
                    <a:pt x="15973" y="13653"/>
                  </a:lnTo>
                  <a:lnTo>
                    <a:pt x="15924" y="13628"/>
                  </a:lnTo>
                  <a:lnTo>
                    <a:pt x="15900" y="13555"/>
                  </a:lnTo>
                  <a:lnTo>
                    <a:pt x="15851" y="13433"/>
                  </a:lnTo>
                  <a:lnTo>
                    <a:pt x="15851" y="13286"/>
                  </a:lnTo>
                  <a:lnTo>
                    <a:pt x="15827" y="13140"/>
                  </a:lnTo>
                  <a:lnTo>
                    <a:pt x="15851" y="12969"/>
                  </a:lnTo>
                  <a:lnTo>
                    <a:pt x="15924" y="12798"/>
                  </a:lnTo>
                  <a:lnTo>
                    <a:pt x="15998" y="12627"/>
                  </a:lnTo>
                  <a:lnTo>
                    <a:pt x="16120" y="12480"/>
                  </a:lnTo>
                  <a:lnTo>
                    <a:pt x="16242" y="12383"/>
                  </a:lnTo>
                  <a:lnTo>
                    <a:pt x="16340" y="12309"/>
                  </a:lnTo>
                  <a:lnTo>
                    <a:pt x="16437" y="12260"/>
                  </a:lnTo>
                  <a:close/>
                  <a:moveTo>
                    <a:pt x="13922" y="3615"/>
                  </a:moveTo>
                  <a:lnTo>
                    <a:pt x="14239" y="3639"/>
                  </a:lnTo>
                  <a:lnTo>
                    <a:pt x="14483" y="3639"/>
                  </a:lnTo>
                  <a:lnTo>
                    <a:pt x="14679" y="3688"/>
                  </a:lnTo>
                  <a:lnTo>
                    <a:pt x="14777" y="3712"/>
                  </a:lnTo>
                  <a:lnTo>
                    <a:pt x="14825" y="3737"/>
                  </a:lnTo>
                  <a:lnTo>
                    <a:pt x="14874" y="3761"/>
                  </a:lnTo>
                  <a:lnTo>
                    <a:pt x="14923" y="3737"/>
                  </a:lnTo>
                  <a:lnTo>
                    <a:pt x="14972" y="3712"/>
                  </a:lnTo>
                  <a:lnTo>
                    <a:pt x="15045" y="3688"/>
                  </a:lnTo>
                  <a:lnTo>
                    <a:pt x="15143" y="3663"/>
                  </a:lnTo>
                  <a:lnTo>
                    <a:pt x="15485" y="3639"/>
                  </a:lnTo>
                  <a:lnTo>
                    <a:pt x="15900" y="4103"/>
                  </a:lnTo>
                  <a:lnTo>
                    <a:pt x="16291" y="4616"/>
                  </a:lnTo>
                  <a:lnTo>
                    <a:pt x="16633" y="5153"/>
                  </a:lnTo>
                  <a:lnTo>
                    <a:pt x="16926" y="5715"/>
                  </a:lnTo>
                  <a:lnTo>
                    <a:pt x="17194" y="6301"/>
                  </a:lnTo>
                  <a:lnTo>
                    <a:pt x="17390" y="6912"/>
                  </a:lnTo>
                  <a:lnTo>
                    <a:pt x="17561" y="7547"/>
                  </a:lnTo>
                  <a:lnTo>
                    <a:pt x="17683" y="8182"/>
                  </a:lnTo>
                  <a:lnTo>
                    <a:pt x="17414" y="8157"/>
                  </a:lnTo>
                  <a:lnTo>
                    <a:pt x="17317" y="8133"/>
                  </a:lnTo>
                  <a:lnTo>
                    <a:pt x="17268" y="8084"/>
                  </a:lnTo>
                  <a:lnTo>
                    <a:pt x="17219" y="8060"/>
                  </a:lnTo>
                  <a:lnTo>
                    <a:pt x="17146" y="8035"/>
                  </a:lnTo>
                  <a:lnTo>
                    <a:pt x="16975" y="8011"/>
                  </a:lnTo>
                  <a:lnTo>
                    <a:pt x="16877" y="7986"/>
                  </a:lnTo>
                  <a:lnTo>
                    <a:pt x="16779" y="7938"/>
                  </a:lnTo>
                  <a:lnTo>
                    <a:pt x="16682" y="7889"/>
                  </a:lnTo>
                  <a:lnTo>
                    <a:pt x="16584" y="7815"/>
                  </a:lnTo>
                  <a:lnTo>
                    <a:pt x="16511" y="7742"/>
                  </a:lnTo>
                  <a:lnTo>
                    <a:pt x="16437" y="7693"/>
                  </a:lnTo>
                  <a:lnTo>
                    <a:pt x="16364" y="7693"/>
                  </a:lnTo>
                  <a:lnTo>
                    <a:pt x="16315" y="7718"/>
                  </a:lnTo>
                  <a:lnTo>
                    <a:pt x="16291" y="7767"/>
                  </a:lnTo>
                  <a:lnTo>
                    <a:pt x="16291" y="7840"/>
                  </a:lnTo>
                  <a:lnTo>
                    <a:pt x="16340" y="7913"/>
                  </a:lnTo>
                  <a:lnTo>
                    <a:pt x="16413" y="8011"/>
                  </a:lnTo>
                  <a:lnTo>
                    <a:pt x="16486" y="8084"/>
                  </a:lnTo>
                  <a:lnTo>
                    <a:pt x="16584" y="8133"/>
                  </a:lnTo>
                  <a:lnTo>
                    <a:pt x="16706" y="8182"/>
                  </a:lnTo>
                  <a:lnTo>
                    <a:pt x="16779" y="8182"/>
                  </a:lnTo>
                  <a:lnTo>
                    <a:pt x="16877" y="8206"/>
                  </a:lnTo>
                  <a:lnTo>
                    <a:pt x="16975" y="8255"/>
                  </a:lnTo>
                  <a:lnTo>
                    <a:pt x="17072" y="8304"/>
                  </a:lnTo>
                  <a:lnTo>
                    <a:pt x="17170" y="8377"/>
                  </a:lnTo>
                  <a:lnTo>
                    <a:pt x="17194" y="8426"/>
                  </a:lnTo>
                  <a:lnTo>
                    <a:pt x="17219" y="8475"/>
                  </a:lnTo>
                  <a:lnTo>
                    <a:pt x="17194" y="8621"/>
                  </a:lnTo>
                  <a:lnTo>
                    <a:pt x="17097" y="8792"/>
                  </a:lnTo>
                  <a:lnTo>
                    <a:pt x="16975" y="8963"/>
                  </a:lnTo>
                  <a:lnTo>
                    <a:pt x="16804" y="9110"/>
                  </a:lnTo>
                  <a:lnTo>
                    <a:pt x="16657" y="9232"/>
                  </a:lnTo>
                  <a:lnTo>
                    <a:pt x="16511" y="9305"/>
                  </a:lnTo>
                  <a:lnTo>
                    <a:pt x="16413" y="9330"/>
                  </a:lnTo>
                  <a:lnTo>
                    <a:pt x="16242" y="9354"/>
                  </a:lnTo>
                  <a:lnTo>
                    <a:pt x="16169" y="9378"/>
                  </a:lnTo>
                  <a:lnTo>
                    <a:pt x="16120" y="9427"/>
                  </a:lnTo>
                  <a:lnTo>
                    <a:pt x="16071" y="9452"/>
                  </a:lnTo>
                  <a:lnTo>
                    <a:pt x="16022" y="9476"/>
                  </a:lnTo>
                  <a:lnTo>
                    <a:pt x="15973" y="9452"/>
                  </a:lnTo>
                  <a:lnTo>
                    <a:pt x="15924" y="9427"/>
                  </a:lnTo>
                  <a:lnTo>
                    <a:pt x="15900" y="9378"/>
                  </a:lnTo>
                  <a:lnTo>
                    <a:pt x="15851" y="9305"/>
                  </a:lnTo>
                  <a:lnTo>
                    <a:pt x="15827" y="9134"/>
                  </a:lnTo>
                  <a:lnTo>
                    <a:pt x="15802" y="9037"/>
                  </a:lnTo>
                  <a:lnTo>
                    <a:pt x="15729" y="8890"/>
                  </a:lnTo>
                  <a:lnTo>
                    <a:pt x="15607" y="8743"/>
                  </a:lnTo>
                  <a:lnTo>
                    <a:pt x="15460" y="8573"/>
                  </a:lnTo>
                  <a:lnTo>
                    <a:pt x="15314" y="8402"/>
                  </a:lnTo>
                  <a:lnTo>
                    <a:pt x="15192" y="8255"/>
                  </a:lnTo>
                  <a:lnTo>
                    <a:pt x="15094" y="8108"/>
                  </a:lnTo>
                  <a:lnTo>
                    <a:pt x="15070" y="8011"/>
                  </a:lnTo>
                  <a:lnTo>
                    <a:pt x="15070" y="7938"/>
                  </a:lnTo>
                  <a:lnTo>
                    <a:pt x="15045" y="7889"/>
                  </a:lnTo>
                  <a:lnTo>
                    <a:pt x="15021" y="7889"/>
                  </a:lnTo>
                  <a:lnTo>
                    <a:pt x="14972" y="7913"/>
                  </a:lnTo>
                  <a:lnTo>
                    <a:pt x="14948" y="7962"/>
                  </a:lnTo>
                  <a:lnTo>
                    <a:pt x="14899" y="8035"/>
                  </a:lnTo>
                  <a:lnTo>
                    <a:pt x="14874" y="8182"/>
                  </a:lnTo>
                  <a:lnTo>
                    <a:pt x="14899" y="8279"/>
                  </a:lnTo>
                  <a:lnTo>
                    <a:pt x="14972" y="8402"/>
                  </a:lnTo>
                  <a:lnTo>
                    <a:pt x="15045" y="8548"/>
                  </a:lnTo>
                  <a:lnTo>
                    <a:pt x="15167" y="8670"/>
                  </a:lnTo>
                  <a:lnTo>
                    <a:pt x="15265" y="8792"/>
                  </a:lnTo>
                  <a:lnTo>
                    <a:pt x="15363" y="8914"/>
                  </a:lnTo>
                  <a:lnTo>
                    <a:pt x="15436" y="9037"/>
                  </a:lnTo>
                  <a:lnTo>
                    <a:pt x="15460" y="9134"/>
                  </a:lnTo>
                  <a:lnTo>
                    <a:pt x="15460" y="9232"/>
                  </a:lnTo>
                  <a:lnTo>
                    <a:pt x="15509" y="9330"/>
                  </a:lnTo>
                  <a:lnTo>
                    <a:pt x="15558" y="9427"/>
                  </a:lnTo>
                  <a:lnTo>
                    <a:pt x="15631" y="9525"/>
                  </a:lnTo>
                  <a:lnTo>
                    <a:pt x="15753" y="9598"/>
                  </a:lnTo>
                  <a:lnTo>
                    <a:pt x="15900" y="9647"/>
                  </a:lnTo>
                  <a:lnTo>
                    <a:pt x="16047" y="9696"/>
                  </a:lnTo>
                  <a:lnTo>
                    <a:pt x="16218" y="9720"/>
                  </a:lnTo>
                  <a:lnTo>
                    <a:pt x="16364" y="9720"/>
                  </a:lnTo>
                  <a:lnTo>
                    <a:pt x="16486" y="9769"/>
                  </a:lnTo>
                  <a:lnTo>
                    <a:pt x="16559" y="9818"/>
                  </a:lnTo>
                  <a:lnTo>
                    <a:pt x="16584" y="9867"/>
                  </a:lnTo>
                  <a:lnTo>
                    <a:pt x="16584" y="9916"/>
                  </a:lnTo>
                  <a:lnTo>
                    <a:pt x="16559" y="10013"/>
                  </a:lnTo>
                  <a:lnTo>
                    <a:pt x="16437" y="10209"/>
                  </a:lnTo>
                  <a:lnTo>
                    <a:pt x="16242" y="10429"/>
                  </a:lnTo>
                  <a:lnTo>
                    <a:pt x="16022" y="10673"/>
                  </a:lnTo>
                  <a:lnTo>
                    <a:pt x="15802" y="10917"/>
                  </a:lnTo>
                  <a:lnTo>
                    <a:pt x="15631" y="11186"/>
                  </a:lnTo>
                  <a:lnTo>
                    <a:pt x="15485" y="11430"/>
                  </a:lnTo>
                  <a:lnTo>
                    <a:pt x="15460" y="11528"/>
                  </a:lnTo>
                  <a:lnTo>
                    <a:pt x="15460" y="11625"/>
                  </a:lnTo>
                  <a:lnTo>
                    <a:pt x="15460" y="11772"/>
                  </a:lnTo>
                  <a:lnTo>
                    <a:pt x="15485" y="11918"/>
                  </a:lnTo>
                  <a:lnTo>
                    <a:pt x="15509" y="12016"/>
                  </a:lnTo>
                  <a:lnTo>
                    <a:pt x="15558" y="12089"/>
                  </a:lnTo>
                  <a:lnTo>
                    <a:pt x="15583" y="12138"/>
                  </a:lnTo>
                  <a:lnTo>
                    <a:pt x="15607" y="12212"/>
                  </a:lnTo>
                  <a:lnTo>
                    <a:pt x="15631" y="12383"/>
                  </a:lnTo>
                  <a:lnTo>
                    <a:pt x="15607" y="12480"/>
                  </a:lnTo>
                  <a:lnTo>
                    <a:pt x="15509" y="12651"/>
                  </a:lnTo>
                  <a:lnTo>
                    <a:pt x="15363" y="12847"/>
                  </a:lnTo>
                  <a:lnTo>
                    <a:pt x="15167" y="13042"/>
                  </a:lnTo>
                  <a:lnTo>
                    <a:pt x="14972" y="13237"/>
                  </a:lnTo>
                  <a:lnTo>
                    <a:pt x="14825" y="13433"/>
                  </a:lnTo>
                  <a:lnTo>
                    <a:pt x="14728" y="13604"/>
                  </a:lnTo>
                  <a:lnTo>
                    <a:pt x="14679" y="13701"/>
                  </a:lnTo>
                  <a:lnTo>
                    <a:pt x="14654" y="13823"/>
                  </a:lnTo>
                  <a:lnTo>
                    <a:pt x="14581" y="13970"/>
                  </a:lnTo>
                  <a:lnTo>
                    <a:pt x="14459" y="14117"/>
                  </a:lnTo>
                  <a:lnTo>
                    <a:pt x="14313" y="14288"/>
                  </a:lnTo>
                  <a:lnTo>
                    <a:pt x="14142" y="14434"/>
                  </a:lnTo>
                  <a:lnTo>
                    <a:pt x="13995" y="14556"/>
                  </a:lnTo>
                  <a:lnTo>
                    <a:pt x="13848" y="14629"/>
                  </a:lnTo>
                  <a:lnTo>
                    <a:pt x="13726" y="14654"/>
                  </a:lnTo>
                  <a:lnTo>
                    <a:pt x="13653" y="14654"/>
                  </a:lnTo>
                  <a:lnTo>
                    <a:pt x="13555" y="14605"/>
                  </a:lnTo>
                  <a:lnTo>
                    <a:pt x="13458" y="14556"/>
                  </a:lnTo>
                  <a:lnTo>
                    <a:pt x="13360" y="14483"/>
                  </a:lnTo>
                  <a:lnTo>
                    <a:pt x="13287" y="14385"/>
                  </a:lnTo>
                  <a:lnTo>
                    <a:pt x="13213" y="14288"/>
                  </a:lnTo>
                  <a:lnTo>
                    <a:pt x="13189" y="14190"/>
                  </a:lnTo>
                  <a:lnTo>
                    <a:pt x="13165" y="14092"/>
                  </a:lnTo>
                  <a:lnTo>
                    <a:pt x="13140" y="13921"/>
                  </a:lnTo>
                  <a:lnTo>
                    <a:pt x="13116" y="13848"/>
                  </a:lnTo>
                  <a:lnTo>
                    <a:pt x="13067" y="13799"/>
                  </a:lnTo>
                  <a:lnTo>
                    <a:pt x="13043" y="13750"/>
                  </a:lnTo>
                  <a:lnTo>
                    <a:pt x="12994" y="13677"/>
                  </a:lnTo>
                  <a:lnTo>
                    <a:pt x="12969" y="13530"/>
                  </a:lnTo>
                  <a:lnTo>
                    <a:pt x="12945" y="13359"/>
                  </a:lnTo>
                  <a:lnTo>
                    <a:pt x="12920" y="13286"/>
                  </a:lnTo>
                  <a:lnTo>
                    <a:pt x="12872" y="13237"/>
                  </a:lnTo>
                  <a:lnTo>
                    <a:pt x="12847" y="13164"/>
                  </a:lnTo>
                  <a:lnTo>
                    <a:pt x="12823" y="13066"/>
                  </a:lnTo>
                  <a:lnTo>
                    <a:pt x="12798" y="12920"/>
                  </a:lnTo>
                  <a:lnTo>
                    <a:pt x="12774" y="12749"/>
                  </a:lnTo>
                  <a:lnTo>
                    <a:pt x="12798" y="12602"/>
                  </a:lnTo>
                  <a:lnTo>
                    <a:pt x="12823" y="12456"/>
                  </a:lnTo>
                  <a:lnTo>
                    <a:pt x="12847" y="12358"/>
                  </a:lnTo>
                  <a:lnTo>
                    <a:pt x="12872" y="12285"/>
                  </a:lnTo>
                  <a:lnTo>
                    <a:pt x="12920" y="12236"/>
                  </a:lnTo>
                  <a:lnTo>
                    <a:pt x="12945" y="12163"/>
                  </a:lnTo>
                  <a:lnTo>
                    <a:pt x="12969" y="11992"/>
                  </a:lnTo>
                  <a:lnTo>
                    <a:pt x="12945" y="11894"/>
                  </a:lnTo>
                  <a:lnTo>
                    <a:pt x="12896" y="11772"/>
                  </a:lnTo>
                  <a:lnTo>
                    <a:pt x="12798" y="11650"/>
                  </a:lnTo>
                  <a:lnTo>
                    <a:pt x="12701" y="11528"/>
                  </a:lnTo>
                  <a:lnTo>
                    <a:pt x="12578" y="11381"/>
                  </a:lnTo>
                  <a:lnTo>
                    <a:pt x="12481" y="11210"/>
                  </a:lnTo>
                  <a:lnTo>
                    <a:pt x="12432" y="11015"/>
                  </a:lnTo>
                  <a:lnTo>
                    <a:pt x="12408" y="10844"/>
                  </a:lnTo>
                  <a:lnTo>
                    <a:pt x="12408" y="10697"/>
                  </a:lnTo>
                  <a:lnTo>
                    <a:pt x="12383" y="10551"/>
                  </a:lnTo>
                  <a:lnTo>
                    <a:pt x="12334" y="10453"/>
                  </a:lnTo>
                  <a:lnTo>
                    <a:pt x="12310" y="10380"/>
                  </a:lnTo>
                  <a:lnTo>
                    <a:pt x="12261" y="10331"/>
                  </a:lnTo>
                  <a:lnTo>
                    <a:pt x="12188" y="10307"/>
                  </a:lnTo>
                  <a:lnTo>
                    <a:pt x="12017" y="10282"/>
                  </a:lnTo>
                  <a:lnTo>
                    <a:pt x="11870" y="10307"/>
                  </a:lnTo>
                  <a:lnTo>
                    <a:pt x="11797" y="10331"/>
                  </a:lnTo>
                  <a:lnTo>
                    <a:pt x="11748" y="10380"/>
                  </a:lnTo>
                  <a:lnTo>
                    <a:pt x="11675" y="10429"/>
                  </a:lnTo>
                  <a:lnTo>
                    <a:pt x="11553" y="10453"/>
                  </a:lnTo>
                  <a:lnTo>
                    <a:pt x="11406" y="10478"/>
                  </a:lnTo>
                  <a:lnTo>
                    <a:pt x="11260" y="10478"/>
                  </a:lnTo>
                  <a:lnTo>
                    <a:pt x="11089" y="10453"/>
                  </a:lnTo>
                  <a:lnTo>
                    <a:pt x="10893" y="10355"/>
                  </a:lnTo>
                  <a:lnTo>
                    <a:pt x="10674" y="10233"/>
                  </a:lnTo>
                  <a:lnTo>
                    <a:pt x="10503" y="10087"/>
                  </a:lnTo>
                  <a:lnTo>
                    <a:pt x="10429" y="10013"/>
                  </a:lnTo>
                  <a:lnTo>
                    <a:pt x="10356" y="9891"/>
                  </a:lnTo>
                  <a:lnTo>
                    <a:pt x="10234" y="9598"/>
                  </a:lnTo>
                  <a:lnTo>
                    <a:pt x="10161" y="9281"/>
                  </a:lnTo>
                  <a:lnTo>
                    <a:pt x="10112" y="8963"/>
                  </a:lnTo>
                  <a:lnTo>
                    <a:pt x="10136" y="8792"/>
                  </a:lnTo>
                  <a:lnTo>
                    <a:pt x="10161" y="8621"/>
                  </a:lnTo>
                  <a:lnTo>
                    <a:pt x="10258" y="8279"/>
                  </a:lnTo>
                  <a:lnTo>
                    <a:pt x="10332" y="8108"/>
                  </a:lnTo>
                  <a:lnTo>
                    <a:pt x="10405" y="7962"/>
                  </a:lnTo>
                  <a:lnTo>
                    <a:pt x="10503" y="7815"/>
                  </a:lnTo>
                  <a:lnTo>
                    <a:pt x="10600" y="7718"/>
                  </a:lnTo>
                  <a:lnTo>
                    <a:pt x="10796" y="7522"/>
                  </a:lnTo>
                  <a:lnTo>
                    <a:pt x="10991" y="7376"/>
                  </a:lnTo>
                  <a:lnTo>
                    <a:pt x="11162" y="7278"/>
                  </a:lnTo>
                  <a:lnTo>
                    <a:pt x="11260" y="7229"/>
                  </a:lnTo>
                  <a:lnTo>
                    <a:pt x="11431" y="7205"/>
                  </a:lnTo>
                  <a:lnTo>
                    <a:pt x="11504" y="7180"/>
                  </a:lnTo>
                  <a:lnTo>
                    <a:pt x="11553" y="7132"/>
                  </a:lnTo>
                  <a:lnTo>
                    <a:pt x="11626" y="7107"/>
                  </a:lnTo>
                  <a:lnTo>
                    <a:pt x="11724" y="7083"/>
                  </a:lnTo>
                  <a:lnTo>
                    <a:pt x="11870" y="7058"/>
                  </a:lnTo>
                  <a:lnTo>
                    <a:pt x="12188" y="7058"/>
                  </a:lnTo>
                  <a:lnTo>
                    <a:pt x="12359" y="7107"/>
                  </a:lnTo>
                  <a:lnTo>
                    <a:pt x="12481" y="7156"/>
                  </a:lnTo>
                  <a:lnTo>
                    <a:pt x="12603" y="7229"/>
                  </a:lnTo>
                  <a:lnTo>
                    <a:pt x="12676" y="7303"/>
                  </a:lnTo>
                  <a:lnTo>
                    <a:pt x="12774" y="7376"/>
                  </a:lnTo>
                  <a:lnTo>
                    <a:pt x="12896" y="7425"/>
                  </a:lnTo>
                  <a:lnTo>
                    <a:pt x="12969" y="7425"/>
                  </a:lnTo>
                  <a:lnTo>
                    <a:pt x="13140" y="7449"/>
                  </a:lnTo>
                  <a:lnTo>
                    <a:pt x="13213" y="7498"/>
                  </a:lnTo>
                  <a:lnTo>
                    <a:pt x="13262" y="7522"/>
                  </a:lnTo>
                  <a:lnTo>
                    <a:pt x="13311" y="7547"/>
                  </a:lnTo>
                  <a:lnTo>
                    <a:pt x="13360" y="7571"/>
                  </a:lnTo>
                  <a:lnTo>
                    <a:pt x="13409" y="7547"/>
                  </a:lnTo>
                  <a:lnTo>
                    <a:pt x="13458" y="7522"/>
                  </a:lnTo>
                  <a:lnTo>
                    <a:pt x="13507" y="7498"/>
                  </a:lnTo>
                  <a:lnTo>
                    <a:pt x="13580" y="7449"/>
                  </a:lnTo>
                  <a:lnTo>
                    <a:pt x="13726" y="7425"/>
                  </a:lnTo>
                  <a:lnTo>
                    <a:pt x="13897" y="7449"/>
                  </a:lnTo>
                  <a:lnTo>
                    <a:pt x="13971" y="7498"/>
                  </a:lnTo>
                  <a:lnTo>
                    <a:pt x="14019" y="7522"/>
                  </a:lnTo>
                  <a:lnTo>
                    <a:pt x="14093" y="7571"/>
                  </a:lnTo>
                  <a:lnTo>
                    <a:pt x="14190" y="7596"/>
                  </a:lnTo>
                  <a:lnTo>
                    <a:pt x="14337" y="7620"/>
                  </a:lnTo>
                  <a:lnTo>
                    <a:pt x="14654" y="7620"/>
                  </a:lnTo>
                  <a:lnTo>
                    <a:pt x="14801" y="7596"/>
                  </a:lnTo>
                  <a:lnTo>
                    <a:pt x="14899" y="7571"/>
                  </a:lnTo>
                  <a:lnTo>
                    <a:pt x="14972" y="7522"/>
                  </a:lnTo>
                  <a:lnTo>
                    <a:pt x="15021" y="7473"/>
                  </a:lnTo>
                  <a:lnTo>
                    <a:pt x="15045" y="7400"/>
                  </a:lnTo>
                  <a:lnTo>
                    <a:pt x="15070" y="7229"/>
                  </a:lnTo>
                  <a:lnTo>
                    <a:pt x="15070" y="7205"/>
                  </a:lnTo>
                  <a:lnTo>
                    <a:pt x="15045" y="7156"/>
                  </a:lnTo>
                  <a:lnTo>
                    <a:pt x="14948" y="7107"/>
                  </a:lnTo>
                  <a:lnTo>
                    <a:pt x="14825" y="7058"/>
                  </a:lnTo>
                  <a:lnTo>
                    <a:pt x="14679" y="7058"/>
                  </a:lnTo>
                  <a:lnTo>
                    <a:pt x="14532" y="7034"/>
                  </a:lnTo>
                  <a:lnTo>
                    <a:pt x="14361" y="6985"/>
                  </a:lnTo>
                  <a:lnTo>
                    <a:pt x="14215" y="6936"/>
                  </a:lnTo>
                  <a:lnTo>
                    <a:pt x="14117" y="6863"/>
                  </a:lnTo>
                  <a:lnTo>
                    <a:pt x="14019" y="6790"/>
                  </a:lnTo>
                  <a:lnTo>
                    <a:pt x="13922" y="6716"/>
                  </a:lnTo>
                  <a:lnTo>
                    <a:pt x="13824" y="6692"/>
                  </a:lnTo>
                  <a:lnTo>
                    <a:pt x="13726" y="6668"/>
                  </a:lnTo>
                  <a:lnTo>
                    <a:pt x="13653" y="6643"/>
                  </a:lnTo>
                  <a:lnTo>
                    <a:pt x="13555" y="6619"/>
                  </a:lnTo>
                  <a:lnTo>
                    <a:pt x="13458" y="6545"/>
                  </a:lnTo>
                  <a:lnTo>
                    <a:pt x="13360" y="6472"/>
                  </a:lnTo>
                  <a:lnTo>
                    <a:pt x="13287" y="6399"/>
                  </a:lnTo>
                  <a:lnTo>
                    <a:pt x="13189" y="6374"/>
                  </a:lnTo>
                  <a:lnTo>
                    <a:pt x="13116" y="6350"/>
                  </a:lnTo>
                  <a:lnTo>
                    <a:pt x="13067" y="6374"/>
                  </a:lnTo>
                  <a:lnTo>
                    <a:pt x="13018" y="6399"/>
                  </a:lnTo>
                  <a:lnTo>
                    <a:pt x="12945" y="6399"/>
                  </a:lnTo>
                  <a:lnTo>
                    <a:pt x="12872" y="6350"/>
                  </a:lnTo>
                  <a:lnTo>
                    <a:pt x="12774" y="6277"/>
                  </a:lnTo>
                  <a:lnTo>
                    <a:pt x="12701" y="6228"/>
                  </a:lnTo>
                  <a:lnTo>
                    <a:pt x="12627" y="6179"/>
                  </a:lnTo>
                  <a:lnTo>
                    <a:pt x="12505" y="6179"/>
                  </a:lnTo>
                  <a:lnTo>
                    <a:pt x="12456" y="6228"/>
                  </a:lnTo>
                  <a:lnTo>
                    <a:pt x="12383" y="6252"/>
                  </a:lnTo>
                  <a:lnTo>
                    <a:pt x="12212" y="6277"/>
                  </a:lnTo>
                  <a:lnTo>
                    <a:pt x="12114" y="6326"/>
                  </a:lnTo>
                  <a:lnTo>
                    <a:pt x="11968" y="6399"/>
                  </a:lnTo>
                  <a:lnTo>
                    <a:pt x="11797" y="6521"/>
                  </a:lnTo>
                  <a:lnTo>
                    <a:pt x="11650" y="6668"/>
                  </a:lnTo>
                  <a:lnTo>
                    <a:pt x="11479" y="6814"/>
                  </a:lnTo>
                  <a:lnTo>
                    <a:pt x="11309" y="6936"/>
                  </a:lnTo>
                  <a:lnTo>
                    <a:pt x="11186" y="7009"/>
                  </a:lnTo>
                  <a:lnTo>
                    <a:pt x="11064" y="7058"/>
                  </a:lnTo>
                  <a:lnTo>
                    <a:pt x="10918" y="7009"/>
                  </a:lnTo>
                  <a:lnTo>
                    <a:pt x="10844" y="6985"/>
                  </a:lnTo>
                  <a:lnTo>
                    <a:pt x="10796" y="6961"/>
                  </a:lnTo>
                  <a:lnTo>
                    <a:pt x="10747" y="6912"/>
                  </a:lnTo>
                  <a:lnTo>
                    <a:pt x="10722" y="6838"/>
                  </a:lnTo>
                  <a:lnTo>
                    <a:pt x="10698" y="6668"/>
                  </a:lnTo>
                  <a:lnTo>
                    <a:pt x="10722" y="6497"/>
                  </a:lnTo>
                  <a:lnTo>
                    <a:pt x="10747" y="6423"/>
                  </a:lnTo>
                  <a:lnTo>
                    <a:pt x="10796" y="6374"/>
                  </a:lnTo>
                  <a:lnTo>
                    <a:pt x="10844" y="6350"/>
                  </a:lnTo>
                  <a:lnTo>
                    <a:pt x="10967" y="6326"/>
                  </a:lnTo>
                  <a:lnTo>
                    <a:pt x="11113" y="6301"/>
                  </a:lnTo>
                  <a:lnTo>
                    <a:pt x="11260" y="6277"/>
                  </a:lnTo>
                  <a:lnTo>
                    <a:pt x="11406" y="6277"/>
                  </a:lnTo>
                  <a:lnTo>
                    <a:pt x="11528" y="6228"/>
                  </a:lnTo>
                  <a:lnTo>
                    <a:pt x="11602" y="6179"/>
                  </a:lnTo>
                  <a:lnTo>
                    <a:pt x="11626" y="6130"/>
                  </a:lnTo>
                  <a:lnTo>
                    <a:pt x="11650" y="6106"/>
                  </a:lnTo>
                  <a:lnTo>
                    <a:pt x="11602" y="5935"/>
                  </a:lnTo>
                  <a:lnTo>
                    <a:pt x="11577" y="5862"/>
                  </a:lnTo>
                  <a:lnTo>
                    <a:pt x="11553" y="5813"/>
                  </a:lnTo>
                  <a:lnTo>
                    <a:pt x="11504" y="5764"/>
                  </a:lnTo>
                  <a:lnTo>
                    <a:pt x="11504" y="5715"/>
                  </a:lnTo>
                  <a:lnTo>
                    <a:pt x="11504" y="5666"/>
                  </a:lnTo>
                  <a:lnTo>
                    <a:pt x="11553" y="5617"/>
                  </a:lnTo>
                  <a:lnTo>
                    <a:pt x="11602" y="5593"/>
                  </a:lnTo>
                  <a:lnTo>
                    <a:pt x="11675" y="5544"/>
                  </a:lnTo>
                  <a:lnTo>
                    <a:pt x="11821" y="5520"/>
                  </a:lnTo>
                  <a:lnTo>
                    <a:pt x="11919" y="5520"/>
                  </a:lnTo>
                  <a:lnTo>
                    <a:pt x="12017" y="5471"/>
                  </a:lnTo>
                  <a:lnTo>
                    <a:pt x="12114" y="5398"/>
                  </a:lnTo>
                  <a:lnTo>
                    <a:pt x="12212" y="5324"/>
                  </a:lnTo>
                  <a:lnTo>
                    <a:pt x="12285" y="5251"/>
                  </a:lnTo>
                  <a:lnTo>
                    <a:pt x="12359" y="5153"/>
                  </a:lnTo>
                  <a:lnTo>
                    <a:pt x="12383" y="5031"/>
                  </a:lnTo>
                  <a:lnTo>
                    <a:pt x="12408" y="4958"/>
                  </a:lnTo>
                  <a:lnTo>
                    <a:pt x="12383" y="4787"/>
                  </a:lnTo>
                  <a:lnTo>
                    <a:pt x="12334" y="4714"/>
                  </a:lnTo>
                  <a:lnTo>
                    <a:pt x="12310" y="4665"/>
                  </a:lnTo>
                  <a:lnTo>
                    <a:pt x="12310" y="4640"/>
                  </a:lnTo>
                  <a:lnTo>
                    <a:pt x="12310" y="4592"/>
                  </a:lnTo>
                  <a:lnTo>
                    <a:pt x="12383" y="4469"/>
                  </a:lnTo>
                  <a:lnTo>
                    <a:pt x="12505" y="4298"/>
                  </a:lnTo>
                  <a:lnTo>
                    <a:pt x="12701" y="4103"/>
                  </a:lnTo>
                  <a:lnTo>
                    <a:pt x="12798" y="4005"/>
                  </a:lnTo>
                  <a:lnTo>
                    <a:pt x="12945" y="3908"/>
                  </a:lnTo>
                  <a:lnTo>
                    <a:pt x="13091" y="3834"/>
                  </a:lnTo>
                  <a:lnTo>
                    <a:pt x="13262" y="3761"/>
                  </a:lnTo>
                  <a:lnTo>
                    <a:pt x="13604" y="3663"/>
                  </a:lnTo>
                  <a:lnTo>
                    <a:pt x="13775" y="3639"/>
                  </a:lnTo>
                  <a:lnTo>
                    <a:pt x="13922" y="3615"/>
                  </a:lnTo>
                  <a:close/>
                  <a:moveTo>
                    <a:pt x="6888" y="2467"/>
                  </a:moveTo>
                  <a:lnTo>
                    <a:pt x="6986" y="2491"/>
                  </a:lnTo>
                  <a:lnTo>
                    <a:pt x="7083" y="2516"/>
                  </a:lnTo>
                  <a:lnTo>
                    <a:pt x="7132" y="2540"/>
                  </a:lnTo>
                  <a:lnTo>
                    <a:pt x="7181" y="2589"/>
                  </a:lnTo>
                  <a:lnTo>
                    <a:pt x="7181" y="2638"/>
                  </a:lnTo>
                  <a:lnTo>
                    <a:pt x="7181" y="2711"/>
                  </a:lnTo>
                  <a:lnTo>
                    <a:pt x="7132" y="2784"/>
                  </a:lnTo>
                  <a:lnTo>
                    <a:pt x="7083" y="2858"/>
                  </a:lnTo>
                  <a:lnTo>
                    <a:pt x="6937" y="3028"/>
                  </a:lnTo>
                  <a:lnTo>
                    <a:pt x="6864" y="3175"/>
                  </a:lnTo>
                  <a:lnTo>
                    <a:pt x="6839" y="3322"/>
                  </a:lnTo>
                  <a:lnTo>
                    <a:pt x="6864" y="3395"/>
                  </a:lnTo>
                  <a:lnTo>
                    <a:pt x="6888" y="3419"/>
                  </a:lnTo>
                  <a:lnTo>
                    <a:pt x="6961" y="3517"/>
                  </a:lnTo>
                  <a:lnTo>
                    <a:pt x="7010" y="3615"/>
                  </a:lnTo>
                  <a:lnTo>
                    <a:pt x="7059" y="3712"/>
                  </a:lnTo>
                  <a:lnTo>
                    <a:pt x="7083" y="3810"/>
                  </a:lnTo>
                  <a:lnTo>
                    <a:pt x="7059" y="3908"/>
                  </a:lnTo>
                  <a:lnTo>
                    <a:pt x="7010" y="4005"/>
                  </a:lnTo>
                  <a:lnTo>
                    <a:pt x="6961" y="4103"/>
                  </a:lnTo>
                  <a:lnTo>
                    <a:pt x="6888" y="4201"/>
                  </a:lnTo>
                  <a:lnTo>
                    <a:pt x="6839" y="4225"/>
                  </a:lnTo>
                  <a:lnTo>
                    <a:pt x="6644" y="4225"/>
                  </a:lnTo>
                  <a:lnTo>
                    <a:pt x="6473" y="4128"/>
                  </a:lnTo>
                  <a:lnTo>
                    <a:pt x="6302" y="4005"/>
                  </a:lnTo>
                  <a:lnTo>
                    <a:pt x="6155" y="3859"/>
                  </a:lnTo>
                  <a:lnTo>
                    <a:pt x="5984" y="3786"/>
                  </a:lnTo>
                  <a:lnTo>
                    <a:pt x="5838" y="3761"/>
                  </a:lnTo>
                  <a:lnTo>
                    <a:pt x="5789" y="3786"/>
                  </a:lnTo>
                  <a:lnTo>
                    <a:pt x="5740" y="3810"/>
                  </a:lnTo>
                  <a:lnTo>
                    <a:pt x="5642" y="3883"/>
                  </a:lnTo>
                  <a:lnTo>
                    <a:pt x="5545" y="3957"/>
                  </a:lnTo>
                  <a:lnTo>
                    <a:pt x="5447" y="3981"/>
                  </a:lnTo>
                  <a:lnTo>
                    <a:pt x="5349" y="4005"/>
                  </a:lnTo>
                  <a:lnTo>
                    <a:pt x="5203" y="4030"/>
                  </a:lnTo>
                  <a:lnTo>
                    <a:pt x="5129" y="4054"/>
                  </a:lnTo>
                  <a:lnTo>
                    <a:pt x="5081" y="4103"/>
                  </a:lnTo>
                  <a:lnTo>
                    <a:pt x="5032" y="4128"/>
                  </a:lnTo>
                  <a:lnTo>
                    <a:pt x="4959" y="4152"/>
                  </a:lnTo>
                  <a:lnTo>
                    <a:pt x="4788" y="4201"/>
                  </a:lnTo>
                  <a:lnTo>
                    <a:pt x="4690" y="4201"/>
                  </a:lnTo>
                  <a:lnTo>
                    <a:pt x="4592" y="4250"/>
                  </a:lnTo>
                  <a:lnTo>
                    <a:pt x="4494" y="4298"/>
                  </a:lnTo>
                  <a:lnTo>
                    <a:pt x="4397" y="4372"/>
                  </a:lnTo>
                  <a:lnTo>
                    <a:pt x="4372" y="4421"/>
                  </a:lnTo>
                  <a:lnTo>
                    <a:pt x="4372" y="4494"/>
                  </a:lnTo>
                  <a:lnTo>
                    <a:pt x="4372" y="4616"/>
                  </a:lnTo>
                  <a:lnTo>
                    <a:pt x="4470" y="4787"/>
                  </a:lnTo>
                  <a:lnTo>
                    <a:pt x="4592" y="4958"/>
                  </a:lnTo>
                  <a:lnTo>
                    <a:pt x="4690" y="5031"/>
                  </a:lnTo>
                  <a:lnTo>
                    <a:pt x="4788" y="5056"/>
                  </a:lnTo>
                  <a:lnTo>
                    <a:pt x="4885" y="5080"/>
                  </a:lnTo>
                  <a:lnTo>
                    <a:pt x="5007" y="5080"/>
                  </a:lnTo>
                  <a:lnTo>
                    <a:pt x="5129" y="5056"/>
                  </a:lnTo>
                  <a:lnTo>
                    <a:pt x="5227" y="5007"/>
                  </a:lnTo>
                  <a:lnTo>
                    <a:pt x="5349" y="4933"/>
                  </a:lnTo>
                  <a:lnTo>
                    <a:pt x="5447" y="4860"/>
                  </a:lnTo>
                  <a:lnTo>
                    <a:pt x="5642" y="4665"/>
                  </a:lnTo>
                  <a:lnTo>
                    <a:pt x="5838" y="4518"/>
                  </a:lnTo>
                  <a:lnTo>
                    <a:pt x="6009" y="4421"/>
                  </a:lnTo>
                  <a:lnTo>
                    <a:pt x="6131" y="4372"/>
                  </a:lnTo>
                  <a:lnTo>
                    <a:pt x="6204" y="4396"/>
                  </a:lnTo>
                  <a:lnTo>
                    <a:pt x="6253" y="4445"/>
                  </a:lnTo>
                  <a:lnTo>
                    <a:pt x="6302" y="4494"/>
                  </a:lnTo>
                  <a:lnTo>
                    <a:pt x="6302" y="4567"/>
                  </a:lnTo>
                  <a:lnTo>
                    <a:pt x="6326" y="4640"/>
                  </a:lnTo>
                  <a:lnTo>
                    <a:pt x="6375" y="4714"/>
                  </a:lnTo>
                  <a:lnTo>
                    <a:pt x="6424" y="4738"/>
                  </a:lnTo>
                  <a:lnTo>
                    <a:pt x="6497" y="4763"/>
                  </a:lnTo>
                  <a:lnTo>
                    <a:pt x="6595" y="4787"/>
                  </a:lnTo>
                  <a:lnTo>
                    <a:pt x="6693" y="4811"/>
                  </a:lnTo>
                  <a:lnTo>
                    <a:pt x="6790" y="4885"/>
                  </a:lnTo>
                  <a:lnTo>
                    <a:pt x="6888" y="4958"/>
                  </a:lnTo>
                  <a:lnTo>
                    <a:pt x="6937" y="5031"/>
                  </a:lnTo>
                  <a:lnTo>
                    <a:pt x="6961" y="5153"/>
                  </a:lnTo>
                  <a:lnTo>
                    <a:pt x="6937" y="5251"/>
                  </a:lnTo>
                  <a:lnTo>
                    <a:pt x="6888" y="5324"/>
                  </a:lnTo>
                  <a:lnTo>
                    <a:pt x="6790" y="5398"/>
                  </a:lnTo>
                  <a:lnTo>
                    <a:pt x="6693" y="5471"/>
                  </a:lnTo>
                  <a:lnTo>
                    <a:pt x="6595" y="5520"/>
                  </a:lnTo>
                  <a:lnTo>
                    <a:pt x="6497" y="5520"/>
                  </a:lnTo>
                  <a:lnTo>
                    <a:pt x="6399" y="5544"/>
                  </a:lnTo>
                  <a:lnTo>
                    <a:pt x="6253" y="5642"/>
                  </a:lnTo>
                  <a:lnTo>
                    <a:pt x="6082" y="5764"/>
                  </a:lnTo>
                  <a:lnTo>
                    <a:pt x="5935" y="5910"/>
                  </a:lnTo>
                  <a:lnTo>
                    <a:pt x="5764" y="6057"/>
                  </a:lnTo>
                  <a:lnTo>
                    <a:pt x="5594" y="6179"/>
                  </a:lnTo>
                  <a:lnTo>
                    <a:pt x="5471" y="6252"/>
                  </a:lnTo>
                  <a:lnTo>
                    <a:pt x="5349" y="6277"/>
                  </a:lnTo>
                  <a:lnTo>
                    <a:pt x="5227" y="6326"/>
                  </a:lnTo>
                  <a:lnTo>
                    <a:pt x="5056" y="6448"/>
                  </a:lnTo>
                  <a:lnTo>
                    <a:pt x="4812" y="6643"/>
                  </a:lnTo>
                  <a:lnTo>
                    <a:pt x="4568" y="6887"/>
                  </a:lnTo>
                  <a:lnTo>
                    <a:pt x="4226" y="7229"/>
                  </a:lnTo>
                  <a:lnTo>
                    <a:pt x="4104" y="7327"/>
                  </a:lnTo>
                  <a:lnTo>
                    <a:pt x="3957" y="7449"/>
                  </a:lnTo>
                  <a:lnTo>
                    <a:pt x="3640" y="7644"/>
                  </a:lnTo>
                  <a:lnTo>
                    <a:pt x="3347" y="7767"/>
                  </a:lnTo>
                  <a:lnTo>
                    <a:pt x="3200" y="7791"/>
                  </a:lnTo>
                  <a:lnTo>
                    <a:pt x="3078" y="7815"/>
                  </a:lnTo>
                  <a:lnTo>
                    <a:pt x="2834" y="7815"/>
                  </a:lnTo>
                  <a:lnTo>
                    <a:pt x="2614" y="7864"/>
                  </a:lnTo>
                  <a:lnTo>
                    <a:pt x="2443" y="7938"/>
                  </a:lnTo>
                  <a:lnTo>
                    <a:pt x="2321" y="8011"/>
                  </a:lnTo>
                  <a:lnTo>
                    <a:pt x="2248" y="8084"/>
                  </a:lnTo>
                  <a:lnTo>
                    <a:pt x="2174" y="8182"/>
                  </a:lnTo>
                  <a:lnTo>
                    <a:pt x="2125" y="8279"/>
                  </a:lnTo>
                  <a:lnTo>
                    <a:pt x="2125" y="8377"/>
                  </a:lnTo>
                  <a:lnTo>
                    <a:pt x="2125" y="8475"/>
                  </a:lnTo>
                  <a:lnTo>
                    <a:pt x="2174" y="8573"/>
                  </a:lnTo>
                  <a:lnTo>
                    <a:pt x="2248" y="8670"/>
                  </a:lnTo>
                  <a:lnTo>
                    <a:pt x="2321" y="8768"/>
                  </a:lnTo>
                  <a:lnTo>
                    <a:pt x="2394" y="8841"/>
                  </a:lnTo>
                  <a:lnTo>
                    <a:pt x="2492" y="8890"/>
                  </a:lnTo>
                  <a:lnTo>
                    <a:pt x="2614" y="8939"/>
                  </a:lnTo>
                  <a:lnTo>
                    <a:pt x="2687" y="8939"/>
                  </a:lnTo>
                  <a:lnTo>
                    <a:pt x="2809" y="8988"/>
                  </a:lnTo>
                  <a:lnTo>
                    <a:pt x="2956" y="9085"/>
                  </a:lnTo>
                  <a:lnTo>
                    <a:pt x="3151" y="9232"/>
                  </a:lnTo>
                  <a:lnTo>
                    <a:pt x="3371" y="9427"/>
                  </a:lnTo>
                  <a:lnTo>
                    <a:pt x="3566" y="9623"/>
                  </a:lnTo>
                  <a:lnTo>
                    <a:pt x="3762" y="9769"/>
                  </a:lnTo>
                  <a:lnTo>
                    <a:pt x="3908" y="9867"/>
                  </a:lnTo>
                  <a:lnTo>
                    <a:pt x="4030" y="9891"/>
                  </a:lnTo>
                  <a:lnTo>
                    <a:pt x="4177" y="9867"/>
                  </a:lnTo>
                  <a:lnTo>
                    <a:pt x="4250" y="9843"/>
                  </a:lnTo>
                  <a:lnTo>
                    <a:pt x="4324" y="9818"/>
                  </a:lnTo>
                  <a:lnTo>
                    <a:pt x="4372" y="9769"/>
                  </a:lnTo>
                  <a:lnTo>
                    <a:pt x="4494" y="9745"/>
                  </a:lnTo>
                  <a:lnTo>
                    <a:pt x="4641" y="9720"/>
                  </a:lnTo>
                  <a:lnTo>
                    <a:pt x="4959" y="9720"/>
                  </a:lnTo>
                  <a:lnTo>
                    <a:pt x="5105" y="9769"/>
                  </a:lnTo>
                  <a:lnTo>
                    <a:pt x="5252" y="9818"/>
                  </a:lnTo>
                  <a:lnTo>
                    <a:pt x="5349" y="9916"/>
                  </a:lnTo>
                  <a:lnTo>
                    <a:pt x="5447" y="9989"/>
                  </a:lnTo>
                  <a:lnTo>
                    <a:pt x="5545" y="10038"/>
                  </a:lnTo>
                  <a:lnTo>
                    <a:pt x="5642" y="10087"/>
                  </a:lnTo>
                  <a:lnTo>
                    <a:pt x="5740" y="10087"/>
                  </a:lnTo>
                  <a:lnTo>
                    <a:pt x="5838" y="10136"/>
                  </a:lnTo>
                  <a:lnTo>
                    <a:pt x="5984" y="10209"/>
                  </a:lnTo>
                  <a:lnTo>
                    <a:pt x="6155" y="10331"/>
                  </a:lnTo>
                  <a:lnTo>
                    <a:pt x="6302" y="10478"/>
                  </a:lnTo>
                  <a:lnTo>
                    <a:pt x="6473" y="10624"/>
                  </a:lnTo>
                  <a:lnTo>
                    <a:pt x="6644" y="10746"/>
                  </a:lnTo>
                  <a:lnTo>
                    <a:pt x="6790" y="10819"/>
                  </a:lnTo>
                  <a:lnTo>
                    <a:pt x="6888" y="10844"/>
                  </a:lnTo>
                  <a:lnTo>
                    <a:pt x="6961" y="10868"/>
                  </a:lnTo>
                  <a:lnTo>
                    <a:pt x="7083" y="10917"/>
                  </a:lnTo>
                  <a:lnTo>
                    <a:pt x="7181" y="10966"/>
                  </a:lnTo>
                  <a:lnTo>
                    <a:pt x="7254" y="11039"/>
                  </a:lnTo>
                  <a:lnTo>
                    <a:pt x="7352" y="11113"/>
                  </a:lnTo>
                  <a:lnTo>
                    <a:pt x="7450" y="11186"/>
                  </a:lnTo>
                  <a:lnTo>
                    <a:pt x="7547" y="11210"/>
                  </a:lnTo>
                  <a:lnTo>
                    <a:pt x="7645" y="11235"/>
                  </a:lnTo>
                  <a:lnTo>
                    <a:pt x="7743" y="11259"/>
                  </a:lnTo>
                  <a:lnTo>
                    <a:pt x="7840" y="11283"/>
                  </a:lnTo>
                  <a:lnTo>
                    <a:pt x="7938" y="11357"/>
                  </a:lnTo>
                  <a:lnTo>
                    <a:pt x="8036" y="11430"/>
                  </a:lnTo>
                  <a:lnTo>
                    <a:pt x="8109" y="11528"/>
                  </a:lnTo>
                  <a:lnTo>
                    <a:pt x="8158" y="11625"/>
                  </a:lnTo>
                  <a:lnTo>
                    <a:pt x="8207" y="11723"/>
                  </a:lnTo>
                  <a:lnTo>
                    <a:pt x="8207" y="11796"/>
                  </a:lnTo>
                  <a:lnTo>
                    <a:pt x="8207" y="11894"/>
                  </a:lnTo>
                  <a:lnTo>
                    <a:pt x="8158" y="11992"/>
                  </a:lnTo>
                  <a:lnTo>
                    <a:pt x="8109" y="12089"/>
                  </a:lnTo>
                  <a:lnTo>
                    <a:pt x="8036" y="12187"/>
                  </a:lnTo>
                  <a:lnTo>
                    <a:pt x="7963" y="12285"/>
                  </a:lnTo>
                  <a:lnTo>
                    <a:pt x="7889" y="12383"/>
                  </a:lnTo>
                  <a:lnTo>
                    <a:pt x="7840" y="12480"/>
                  </a:lnTo>
                  <a:lnTo>
                    <a:pt x="7840" y="12578"/>
                  </a:lnTo>
                  <a:lnTo>
                    <a:pt x="7816" y="12676"/>
                  </a:lnTo>
                  <a:lnTo>
                    <a:pt x="7718" y="12822"/>
                  </a:lnTo>
                  <a:lnTo>
                    <a:pt x="7596" y="12969"/>
                  </a:lnTo>
                  <a:lnTo>
                    <a:pt x="7450" y="13140"/>
                  </a:lnTo>
                  <a:lnTo>
                    <a:pt x="7303" y="13311"/>
                  </a:lnTo>
                  <a:lnTo>
                    <a:pt x="7181" y="13457"/>
                  </a:lnTo>
                  <a:lnTo>
                    <a:pt x="7108" y="13604"/>
                  </a:lnTo>
                  <a:lnTo>
                    <a:pt x="7083" y="13701"/>
                  </a:lnTo>
                  <a:lnTo>
                    <a:pt x="7034" y="13823"/>
                  </a:lnTo>
                  <a:lnTo>
                    <a:pt x="6961" y="13970"/>
                  </a:lnTo>
                  <a:lnTo>
                    <a:pt x="6839" y="14117"/>
                  </a:lnTo>
                  <a:lnTo>
                    <a:pt x="6693" y="14288"/>
                  </a:lnTo>
                  <a:lnTo>
                    <a:pt x="6546" y="14434"/>
                  </a:lnTo>
                  <a:lnTo>
                    <a:pt x="6424" y="14605"/>
                  </a:lnTo>
                  <a:lnTo>
                    <a:pt x="6351" y="14752"/>
                  </a:lnTo>
                  <a:lnTo>
                    <a:pt x="6302" y="14849"/>
                  </a:lnTo>
                  <a:lnTo>
                    <a:pt x="6277" y="14947"/>
                  </a:lnTo>
                  <a:lnTo>
                    <a:pt x="6229" y="15069"/>
                  </a:lnTo>
                  <a:lnTo>
                    <a:pt x="6131" y="15216"/>
                  </a:lnTo>
                  <a:lnTo>
                    <a:pt x="6033" y="15338"/>
                  </a:lnTo>
                  <a:lnTo>
                    <a:pt x="5911" y="15460"/>
                  </a:lnTo>
                  <a:lnTo>
                    <a:pt x="5813" y="15582"/>
                  </a:lnTo>
                  <a:lnTo>
                    <a:pt x="5764" y="15704"/>
                  </a:lnTo>
                  <a:lnTo>
                    <a:pt x="5740" y="15802"/>
                  </a:lnTo>
                  <a:lnTo>
                    <a:pt x="5764" y="15973"/>
                  </a:lnTo>
                  <a:lnTo>
                    <a:pt x="5789" y="16046"/>
                  </a:lnTo>
                  <a:lnTo>
                    <a:pt x="5838" y="16095"/>
                  </a:lnTo>
                  <a:lnTo>
                    <a:pt x="5862" y="16144"/>
                  </a:lnTo>
                  <a:lnTo>
                    <a:pt x="5911" y="16217"/>
                  </a:lnTo>
                  <a:lnTo>
                    <a:pt x="5935" y="16388"/>
                  </a:lnTo>
                  <a:lnTo>
                    <a:pt x="5911" y="16461"/>
                  </a:lnTo>
                  <a:lnTo>
                    <a:pt x="5862" y="16510"/>
                  </a:lnTo>
                  <a:lnTo>
                    <a:pt x="5813" y="16559"/>
                  </a:lnTo>
                  <a:lnTo>
                    <a:pt x="5642" y="16559"/>
                  </a:lnTo>
                  <a:lnTo>
                    <a:pt x="5545" y="16510"/>
                  </a:lnTo>
                  <a:lnTo>
                    <a:pt x="5447" y="16461"/>
                  </a:lnTo>
                  <a:lnTo>
                    <a:pt x="5349" y="16388"/>
                  </a:lnTo>
                  <a:lnTo>
                    <a:pt x="5276" y="16266"/>
                  </a:lnTo>
                  <a:lnTo>
                    <a:pt x="5227" y="16119"/>
                  </a:lnTo>
                  <a:lnTo>
                    <a:pt x="5178" y="15973"/>
                  </a:lnTo>
                  <a:lnTo>
                    <a:pt x="5178" y="15802"/>
                  </a:lnTo>
                  <a:lnTo>
                    <a:pt x="5154" y="15655"/>
                  </a:lnTo>
                  <a:lnTo>
                    <a:pt x="5105" y="15484"/>
                  </a:lnTo>
                  <a:lnTo>
                    <a:pt x="5056" y="15338"/>
                  </a:lnTo>
                  <a:lnTo>
                    <a:pt x="4983" y="15240"/>
                  </a:lnTo>
                  <a:lnTo>
                    <a:pt x="4934" y="15191"/>
                  </a:lnTo>
                  <a:lnTo>
                    <a:pt x="4910" y="15093"/>
                  </a:lnTo>
                  <a:lnTo>
                    <a:pt x="4836" y="14849"/>
                  </a:lnTo>
                  <a:lnTo>
                    <a:pt x="4812" y="14556"/>
                  </a:lnTo>
                  <a:lnTo>
                    <a:pt x="4788" y="14214"/>
                  </a:lnTo>
                  <a:lnTo>
                    <a:pt x="4788" y="13970"/>
                  </a:lnTo>
                  <a:lnTo>
                    <a:pt x="4788" y="13799"/>
                  </a:lnTo>
                  <a:lnTo>
                    <a:pt x="4739" y="13604"/>
                  </a:lnTo>
                  <a:lnTo>
                    <a:pt x="4714" y="13433"/>
                  </a:lnTo>
                  <a:lnTo>
                    <a:pt x="4641" y="13237"/>
                  </a:lnTo>
                  <a:lnTo>
                    <a:pt x="4568" y="13066"/>
                  </a:lnTo>
                  <a:lnTo>
                    <a:pt x="4494" y="12920"/>
                  </a:lnTo>
                  <a:lnTo>
                    <a:pt x="4397" y="12773"/>
                  </a:lnTo>
                  <a:lnTo>
                    <a:pt x="4324" y="12676"/>
                  </a:lnTo>
                  <a:lnTo>
                    <a:pt x="4128" y="12456"/>
                  </a:lnTo>
                  <a:lnTo>
                    <a:pt x="3982" y="12260"/>
                  </a:lnTo>
                  <a:lnTo>
                    <a:pt x="3884" y="12114"/>
                  </a:lnTo>
                  <a:lnTo>
                    <a:pt x="3835" y="11992"/>
                  </a:lnTo>
                  <a:lnTo>
                    <a:pt x="3811" y="11845"/>
                  </a:lnTo>
                  <a:lnTo>
                    <a:pt x="3786" y="11772"/>
                  </a:lnTo>
                  <a:lnTo>
                    <a:pt x="3737" y="11723"/>
                  </a:lnTo>
                  <a:lnTo>
                    <a:pt x="3713" y="11650"/>
                  </a:lnTo>
                  <a:lnTo>
                    <a:pt x="3664" y="11528"/>
                  </a:lnTo>
                  <a:lnTo>
                    <a:pt x="3664" y="11381"/>
                  </a:lnTo>
                  <a:lnTo>
                    <a:pt x="3640" y="11235"/>
                  </a:lnTo>
                  <a:lnTo>
                    <a:pt x="3664" y="11088"/>
                  </a:lnTo>
                  <a:lnTo>
                    <a:pt x="3664" y="10942"/>
                  </a:lnTo>
                  <a:lnTo>
                    <a:pt x="3713" y="10819"/>
                  </a:lnTo>
                  <a:lnTo>
                    <a:pt x="3737" y="10771"/>
                  </a:lnTo>
                  <a:lnTo>
                    <a:pt x="3786" y="10697"/>
                  </a:lnTo>
                  <a:lnTo>
                    <a:pt x="3811" y="10648"/>
                  </a:lnTo>
                  <a:lnTo>
                    <a:pt x="3835" y="10478"/>
                  </a:lnTo>
                  <a:lnTo>
                    <a:pt x="3811" y="10307"/>
                  </a:lnTo>
                  <a:lnTo>
                    <a:pt x="3786" y="10233"/>
                  </a:lnTo>
                  <a:lnTo>
                    <a:pt x="3737" y="10184"/>
                  </a:lnTo>
                  <a:lnTo>
                    <a:pt x="3689" y="10160"/>
                  </a:lnTo>
                  <a:lnTo>
                    <a:pt x="3615" y="10111"/>
                  </a:lnTo>
                  <a:lnTo>
                    <a:pt x="3444" y="10087"/>
                  </a:lnTo>
                  <a:lnTo>
                    <a:pt x="3347" y="10062"/>
                  </a:lnTo>
                  <a:lnTo>
                    <a:pt x="3200" y="9989"/>
                  </a:lnTo>
                  <a:lnTo>
                    <a:pt x="3054" y="9867"/>
                  </a:lnTo>
                  <a:lnTo>
                    <a:pt x="2883" y="9720"/>
                  </a:lnTo>
                  <a:lnTo>
                    <a:pt x="2712" y="9574"/>
                  </a:lnTo>
                  <a:lnTo>
                    <a:pt x="2565" y="9452"/>
                  </a:lnTo>
                  <a:lnTo>
                    <a:pt x="2419" y="9354"/>
                  </a:lnTo>
                  <a:lnTo>
                    <a:pt x="2321" y="9330"/>
                  </a:lnTo>
                  <a:lnTo>
                    <a:pt x="2199" y="9281"/>
                  </a:lnTo>
                  <a:lnTo>
                    <a:pt x="2003" y="9159"/>
                  </a:lnTo>
                  <a:lnTo>
                    <a:pt x="1784" y="8988"/>
                  </a:lnTo>
                  <a:lnTo>
                    <a:pt x="1539" y="8768"/>
                  </a:lnTo>
                  <a:lnTo>
                    <a:pt x="1246" y="8402"/>
                  </a:lnTo>
                  <a:lnTo>
                    <a:pt x="1078" y="8185"/>
                  </a:lnTo>
                  <a:lnTo>
                    <a:pt x="1124" y="7840"/>
                  </a:lnTo>
                  <a:lnTo>
                    <a:pt x="1197" y="7473"/>
                  </a:lnTo>
                  <a:lnTo>
                    <a:pt x="1295" y="7132"/>
                  </a:lnTo>
                  <a:lnTo>
                    <a:pt x="1393" y="6790"/>
                  </a:lnTo>
                  <a:lnTo>
                    <a:pt x="1515" y="6448"/>
                  </a:lnTo>
                  <a:lnTo>
                    <a:pt x="1637" y="6106"/>
                  </a:lnTo>
                  <a:lnTo>
                    <a:pt x="1784" y="5788"/>
                  </a:lnTo>
                  <a:lnTo>
                    <a:pt x="1954" y="5471"/>
                  </a:lnTo>
                  <a:lnTo>
                    <a:pt x="2125" y="5153"/>
                  </a:lnTo>
                  <a:lnTo>
                    <a:pt x="2296" y="4860"/>
                  </a:lnTo>
                  <a:lnTo>
                    <a:pt x="2516" y="4567"/>
                  </a:lnTo>
                  <a:lnTo>
                    <a:pt x="2712" y="4298"/>
                  </a:lnTo>
                  <a:lnTo>
                    <a:pt x="3151" y="3737"/>
                  </a:lnTo>
                  <a:lnTo>
                    <a:pt x="3664" y="3248"/>
                  </a:lnTo>
                  <a:lnTo>
                    <a:pt x="4079" y="3248"/>
                  </a:lnTo>
                  <a:lnTo>
                    <a:pt x="4299" y="3297"/>
                  </a:lnTo>
                  <a:lnTo>
                    <a:pt x="4470" y="3346"/>
                  </a:lnTo>
                  <a:lnTo>
                    <a:pt x="4592" y="3419"/>
                  </a:lnTo>
                  <a:lnTo>
                    <a:pt x="4690" y="3493"/>
                  </a:lnTo>
                  <a:lnTo>
                    <a:pt x="4788" y="3517"/>
                  </a:lnTo>
                  <a:lnTo>
                    <a:pt x="4885" y="3493"/>
                  </a:lnTo>
                  <a:lnTo>
                    <a:pt x="4983" y="3419"/>
                  </a:lnTo>
                  <a:lnTo>
                    <a:pt x="5056" y="3346"/>
                  </a:lnTo>
                  <a:lnTo>
                    <a:pt x="5178" y="3297"/>
                  </a:lnTo>
                  <a:lnTo>
                    <a:pt x="5276" y="3248"/>
                  </a:lnTo>
                  <a:lnTo>
                    <a:pt x="5349" y="3248"/>
                  </a:lnTo>
                  <a:lnTo>
                    <a:pt x="5471" y="3199"/>
                  </a:lnTo>
                  <a:lnTo>
                    <a:pt x="5594" y="3126"/>
                  </a:lnTo>
                  <a:lnTo>
                    <a:pt x="5764" y="3004"/>
                  </a:lnTo>
                  <a:lnTo>
                    <a:pt x="5935" y="2858"/>
                  </a:lnTo>
                  <a:lnTo>
                    <a:pt x="6131" y="2711"/>
                  </a:lnTo>
                  <a:lnTo>
                    <a:pt x="6375" y="2589"/>
                  </a:lnTo>
                  <a:lnTo>
                    <a:pt x="6619" y="2516"/>
                  </a:lnTo>
                  <a:lnTo>
                    <a:pt x="6888" y="2467"/>
                  </a:lnTo>
                  <a:close/>
                  <a:moveTo>
                    <a:pt x="9379" y="0"/>
                  </a:moveTo>
                  <a:lnTo>
                    <a:pt x="8891" y="24"/>
                  </a:lnTo>
                  <a:lnTo>
                    <a:pt x="8427" y="49"/>
                  </a:lnTo>
                  <a:lnTo>
                    <a:pt x="7963" y="122"/>
                  </a:lnTo>
                  <a:lnTo>
                    <a:pt x="7499" y="195"/>
                  </a:lnTo>
                  <a:lnTo>
                    <a:pt x="7034" y="293"/>
                  </a:lnTo>
                  <a:lnTo>
                    <a:pt x="6595" y="440"/>
                  </a:lnTo>
                  <a:lnTo>
                    <a:pt x="6155" y="586"/>
                  </a:lnTo>
                  <a:lnTo>
                    <a:pt x="5740" y="733"/>
                  </a:lnTo>
                  <a:lnTo>
                    <a:pt x="5325" y="928"/>
                  </a:lnTo>
                  <a:lnTo>
                    <a:pt x="4910" y="1148"/>
                  </a:lnTo>
                  <a:lnTo>
                    <a:pt x="4519" y="1368"/>
                  </a:lnTo>
                  <a:lnTo>
                    <a:pt x="4128" y="1612"/>
                  </a:lnTo>
                  <a:lnTo>
                    <a:pt x="3762" y="1881"/>
                  </a:lnTo>
                  <a:lnTo>
                    <a:pt x="3420" y="2149"/>
                  </a:lnTo>
                  <a:lnTo>
                    <a:pt x="3078" y="2442"/>
                  </a:lnTo>
                  <a:lnTo>
                    <a:pt x="2760" y="2760"/>
                  </a:lnTo>
                  <a:lnTo>
                    <a:pt x="2443" y="3077"/>
                  </a:lnTo>
                  <a:lnTo>
                    <a:pt x="2150" y="3419"/>
                  </a:lnTo>
                  <a:lnTo>
                    <a:pt x="1881" y="3761"/>
                  </a:lnTo>
                  <a:lnTo>
                    <a:pt x="1613" y="4128"/>
                  </a:lnTo>
                  <a:lnTo>
                    <a:pt x="1368" y="4518"/>
                  </a:lnTo>
                  <a:lnTo>
                    <a:pt x="1149" y="4909"/>
                  </a:lnTo>
                  <a:lnTo>
                    <a:pt x="929" y="5324"/>
                  </a:lnTo>
                  <a:lnTo>
                    <a:pt x="733" y="5739"/>
                  </a:lnTo>
                  <a:lnTo>
                    <a:pt x="587" y="6155"/>
                  </a:lnTo>
                  <a:lnTo>
                    <a:pt x="440" y="6594"/>
                  </a:lnTo>
                  <a:lnTo>
                    <a:pt x="294" y="7034"/>
                  </a:lnTo>
                  <a:lnTo>
                    <a:pt x="196" y="7498"/>
                  </a:lnTo>
                  <a:lnTo>
                    <a:pt x="123" y="7962"/>
                  </a:lnTo>
                  <a:lnTo>
                    <a:pt x="49" y="8426"/>
                  </a:lnTo>
                  <a:lnTo>
                    <a:pt x="25" y="8890"/>
                  </a:lnTo>
                  <a:lnTo>
                    <a:pt x="1" y="9378"/>
                  </a:lnTo>
                  <a:lnTo>
                    <a:pt x="25" y="9867"/>
                  </a:lnTo>
                  <a:lnTo>
                    <a:pt x="49" y="10331"/>
                  </a:lnTo>
                  <a:lnTo>
                    <a:pt x="123" y="10795"/>
                  </a:lnTo>
                  <a:lnTo>
                    <a:pt x="196" y="11259"/>
                  </a:lnTo>
                  <a:lnTo>
                    <a:pt x="294" y="11723"/>
                  </a:lnTo>
                  <a:lnTo>
                    <a:pt x="440" y="12163"/>
                  </a:lnTo>
                  <a:lnTo>
                    <a:pt x="587" y="12602"/>
                  </a:lnTo>
                  <a:lnTo>
                    <a:pt x="733" y="13018"/>
                  </a:lnTo>
                  <a:lnTo>
                    <a:pt x="929" y="13433"/>
                  </a:lnTo>
                  <a:lnTo>
                    <a:pt x="1149" y="13848"/>
                  </a:lnTo>
                  <a:lnTo>
                    <a:pt x="1368" y="14239"/>
                  </a:lnTo>
                  <a:lnTo>
                    <a:pt x="1613" y="14629"/>
                  </a:lnTo>
                  <a:lnTo>
                    <a:pt x="1881" y="14996"/>
                  </a:lnTo>
                  <a:lnTo>
                    <a:pt x="2150" y="15338"/>
                  </a:lnTo>
                  <a:lnTo>
                    <a:pt x="2443" y="15680"/>
                  </a:lnTo>
                  <a:lnTo>
                    <a:pt x="2760" y="15997"/>
                  </a:lnTo>
                  <a:lnTo>
                    <a:pt x="3078" y="16315"/>
                  </a:lnTo>
                  <a:lnTo>
                    <a:pt x="3420" y="16608"/>
                  </a:lnTo>
                  <a:lnTo>
                    <a:pt x="3762" y="16876"/>
                  </a:lnTo>
                  <a:lnTo>
                    <a:pt x="4128" y="17145"/>
                  </a:lnTo>
                  <a:lnTo>
                    <a:pt x="4519" y="17389"/>
                  </a:lnTo>
                  <a:lnTo>
                    <a:pt x="4910" y="17609"/>
                  </a:lnTo>
                  <a:lnTo>
                    <a:pt x="5325" y="17829"/>
                  </a:lnTo>
                  <a:lnTo>
                    <a:pt x="5740" y="18024"/>
                  </a:lnTo>
                  <a:lnTo>
                    <a:pt x="6155" y="18171"/>
                  </a:lnTo>
                  <a:lnTo>
                    <a:pt x="6595" y="18317"/>
                  </a:lnTo>
                  <a:lnTo>
                    <a:pt x="7034" y="18464"/>
                  </a:lnTo>
                  <a:lnTo>
                    <a:pt x="7499" y="18562"/>
                  </a:lnTo>
                  <a:lnTo>
                    <a:pt x="7963" y="18635"/>
                  </a:lnTo>
                  <a:lnTo>
                    <a:pt x="8427" y="18708"/>
                  </a:lnTo>
                  <a:lnTo>
                    <a:pt x="8891" y="18733"/>
                  </a:lnTo>
                  <a:lnTo>
                    <a:pt x="9379" y="18757"/>
                  </a:lnTo>
                  <a:lnTo>
                    <a:pt x="9868" y="18733"/>
                  </a:lnTo>
                  <a:lnTo>
                    <a:pt x="10332" y="18708"/>
                  </a:lnTo>
                  <a:lnTo>
                    <a:pt x="10796" y="18635"/>
                  </a:lnTo>
                  <a:lnTo>
                    <a:pt x="11260" y="18562"/>
                  </a:lnTo>
                  <a:lnTo>
                    <a:pt x="11724" y="18464"/>
                  </a:lnTo>
                  <a:lnTo>
                    <a:pt x="12163" y="18317"/>
                  </a:lnTo>
                  <a:lnTo>
                    <a:pt x="12603" y="18171"/>
                  </a:lnTo>
                  <a:lnTo>
                    <a:pt x="13018" y="18024"/>
                  </a:lnTo>
                  <a:lnTo>
                    <a:pt x="13433" y="17829"/>
                  </a:lnTo>
                  <a:lnTo>
                    <a:pt x="13848" y="17609"/>
                  </a:lnTo>
                  <a:lnTo>
                    <a:pt x="14239" y="17389"/>
                  </a:lnTo>
                  <a:lnTo>
                    <a:pt x="14630" y="17145"/>
                  </a:lnTo>
                  <a:lnTo>
                    <a:pt x="14996" y="16876"/>
                  </a:lnTo>
                  <a:lnTo>
                    <a:pt x="15338" y="16608"/>
                  </a:lnTo>
                  <a:lnTo>
                    <a:pt x="15680" y="16315"/>
                  </a:lnTo>
                  <a:lnTo>
                    <a:pt x="15998" y="15997"/>
                  </a:lnTo>
                  <a:lnTo>
                    <a:pt x="16315" y="15680"/>
                  </a:lnTo>
                  <a:lnTo>
                    <a:pt x="16608" y="15338"/>
                  </a:lnTo>
                  <a:lnTo>
                    <a:pt x="16877" y="14996"/>
                  </a:lnTo>
                  <a:lnTo>
                    <a:pt x="17146" y="14629"/>
                  </a:lnTo>
                  <a:lnTo>
                    <a:pt x="17390" y="14239"/>
                  </a:lnTo>
                  <a:lnTo>
                    <a:pt x="17610" y="13848"/>
                  </a:lnTo>
                  <a:lnTo>
                    <a:pt x="17829" y="13433"/>
                  </a:lnTo>
                  <a:lnTo>
                    <a:pt x="18025" y="13018"/>
                  </a:lnTo>
                  <a:lnTo>
                    <a:pt x="18171" y="12602"/>
                  </a:lnTo>
                  <a:lnTo>
                    <a:pt x="18318" y="12163"/>
                  </a:lnTo>
                  <a:lnTo>
                    <a:pt x="18464" y="11723"/>
                  </a:lnTo>
                  <a:lnTo>
                    <a:pt x="18562" y="11259"/>
                  </a:lnTo>
                  <a:lnTo>
                    <a:pt x="18635" y="10795"/>
                  </a:lnTo>
                  <a:lnTo>
                    <a:pt x="18709" y="10331"/>
                  </a:lnTo>
                  <a:lnTo>
                    <a:pt x="18733" y="9867"/>
                  </a:lnTo>
                  <a:lnTo>
                    <a:pt x="18758" y="9378"/>
                  </a:lnTo>
                  <a:lnTo>
                    <a:pt x="18733" y="8890"/>
                  </a:lnTo>
                  <a:lnTo>
                    <a:pt x="18709" y="8426"/>
                  </a:lnTo>
                  <a:lnTo>
                    <a:pt x="18635" y="7962"/>
                  </a:lnTo>
                  <a:lnTo>
                    <a:pt x="18562" y="7498"/>
                  </a:lnTo>
                  <a:lnTo>
                    <a:pt x="18464" y="7034"/>
                  </a:lnTo>
                  <a:lnTo>
                    <a:pt x="18318" y="6594"/>
                  </a:lnTo>
                  <a:lnTo>
                    <a:pt x="18171" y="6155"/>
                  </a:lnTo>
                  <a:lnTo>
                    <a:pt x="18025" y="5739"/>
                  </a:lnTo>
                  <a:lnTo>
                    <a:pt x="17829" y="5324"/>
                  </a:lnTo>
                  <a:lnTo>
                    <a:pt x="17610" y="4909"/>
                  </a:lnTo>
                  <a:lnTo>
                    <a:pt x="17390" y="4518"/>
                  </a:lnTo>
                  <a:lnTo>
                    <a:pt x="17146" y="4128"/>
                  </a:lnTo>
                  <a:lnTo>
                    <a:pt x="16877" y="3761"/>
                  </a:lnTo>
                  <a:lnTo>
                    <a:pt x="16608" y="3419"/>
                  </a:lnTo>
                  <a:lnTo>
                    <a:pt x="16315" y="3077"/>
                  </a:lnTo>
                  <a:lnTo>
                    <a:pt x="15998" y="2760"/>
                  </a:lnTo>
                  <a:lnTo>
                    <a:pt x="15680" y="2442"/>
                  </a:lnTo>
                  <a:lnTo>
                    <a:pt x="15338" y="2149"/>
                  </a:lnTo>
                  <a:lnTo>
                    <a:pt x="14996" y="1881"/>
                  </a:lnTo>
                  <a:lnTo>
                    <a:pt x="14630" y="1612"/>
                  </a:lnTo>
                  <a:lnTo>
                    <a:pt x="14239" y="1368"/>
                  </a:lnTo>
                  <a:lnTo>
                    <a:pt x="13848" y="1148"/>
                  </a:lnTo>
                  <a:lnTo>
                    <a:pt x="13433" y="928"/>
                  </a:lnTo>
                  <a:lnTo>
                    <a:pt x="13018" y="733"/>
                  </a:lnTo>
                  <a:lnTo>
                    <a:pt x="12603" y="586"/>
                  </a:lnTo>
                  <a:lnTo>
                    <a:pt x="12163" y="440"/>
                  </a:lnTo>
                  <a:lnTo>
                    <a:pt x="11724" y="293"/>
                  </a:lnTo>
                  <a:lnTo>
                    <a:pt x="11260" y="195"/>
                  </a:lnTo>
                  <a:lnTo>
                    <a:pt x="10796" y="122"/>
                  </a:lnTo>
                  <a:lnTo>
                    <a:pt x="10332" y="49"/>
                  </a:lnTo>
                  <a:lnTo>
                    <a:pt x="9868" y="24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sp>
          <p:nvSpPr>
            <p:cNvPr id="402" name="Google Shape;402;p44"/>
            <p:cNvSpPr txBox="1"/>
            <p:nvPr/>
          </p:nvSpPr>
          <p:spPr>
            <a:xfrm>
              <a:off x="2265225" y="3018575"/>
              <a:ext cx="1422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International </a:t>
              </a:r>
              <a:endParaRPr sz="1300">
                <a:solidFill>
                  <a:schemeClr val="dk2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Premium Lines</a:t>
              </a:r>
              <a:endParaRPr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</p:grpSp>
      <p:grpSp>
        <p:nvGrpSpPr>
          <p:cNvPr id="403" name="Google Shape;403;p44"/>
          <p:cNvGrpSpPr/>
          <p:nvPr/>
        </p:nvGrpSpPr>
        <p:grpSpPr>
          <a:xfrm>
            <a:off x="5456450" y="2421826"/>
            <a:ext cx="1422300" cy="1098668"/>
            <a:chOff x="5456450" y="2504907"/>
            <a:chExt cx="1422300" cy="1098668"/>
          </a:xfrm>
        </p:grpSpPr>
        <p:sp>
          <p:nvSpPr>
            <p:cNvPr id="404" name="Google Shape;404;p44"/>
            <p:cNvSpPr txBox="1"/>
            <p:nvPr/>
          </p:nvSpPr>
          <p:spPr>
            <a:xfrm>
              <a:off x="5456450" y="3018575"/>
              <a:ext cx="1422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Individual Bottles</a:t>
              </a:r>
              <a:endParaRPr sz="1300">
                <a:solidFill>
                  <a:schemeClr val="dk2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405" name="Google Shape;405;p44"/>
            <p:cNvGrpSpPr/>
            <p:nvPr/>
          </p:nvGrpSpPr>
          <p:grpSpPr>
            <a:xfrm>
              <a:off x="5915887" y="2504907"/>
              <a:ext cx="503448" cy="465399"/>
              <a:chOff x="5975075" y="2327500"/>
              <a:chExt cx="420100" cy="388350"/>
            </a:xfrm>
          </p:grpSpPr>
          <p:sp>
            <p:nvSpPr>
              <p:cNvPr id="406" name="Google Shape;406;p44"/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rect b="b" l="l" r="r" t="t"/>
                <a:pathLst>
                  <a:path extrusionOk="0" h="8818" w="3933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endParaRPr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rect b="b" l="l" r="r" t="t"/>
                <a:pathLst>
                  <a:path extrusionOk="0" h="15534" w="12286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endParaRPr>
              </a:p>
            </p:txBody>
          </p:sp>
        </p:grpSp>
      </p:grpSp>
      <p:grpSp>
        <p:nvGrpSpPr>
          <p:cNvPr id="408" name="Google Shape;408;p44"/>
          <p:cNvGrpSpPr/>
          <p:nvPr/>
        </p:nvGrpSpPr>
        <p:grpSpPr>
          <a:xfrm>
            <a:off x="3773550" y="2373539"/>
            <a:ext cx="1596900" cy="1150630"/>
            <a:chOff x="3788163" y="2452945"/>
            <a:chExt cx="1596900" cy="1150630"/>
          </a:xfrm>
        </p:grpSpPr>
        <p:sp>
          <p:nvSpPr>
            <p:cNvPr id="409" name="Google Shape;409;p44"/>
            <p:cNvSpPr txBox="1"/>
            <p:nvPr/>
          </p:nvSpPr>
          <p:spPr>
            <a:xfrm>
              <a:off x="3788163" y="3018575"/>
              <a:ext cx="1596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On Trade </a:t>
              </a:r>
              <a:endParaRPr sz="1300">
                <a:solidFill>
                  <a:schemeClr val="dk2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Regular Taverns</a:t>
              </a:r>
              <a:endParaRPr sz="1300">
                <a:solidFill>
                  <a:schemeClr val="dk2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410" name="Google Shape;410;p44"/>
            <p:cNvGrpSpPr/>
            <p:nvPr/>
          </p:nvGrpSpPr>
          <p:grpSpPr>
            <a:xfrm>
              <a:off x="4345866" y="2452945"/>
              <a:ext cx="481517" cy="569300"/>
              <a:chOff x="4636075" y="261925"/>
              <a:chExt cx="401800" cy="475050"/>
            </a:xfrm>
          </p:grpSpPr>
          <p:sp>
            <p:nvSpPr>
              <p:cNvPr id="411" name="Google Shape;411;p44"/>
              <p:cNvSpPr/>
              <p:nvPr/>
            </p:nvSpPr>
            <p:spPr>
              <a:xfrm>
                <a:off x="4665400" y="326650"/>
                <a:ext cx="372475" cy="97100"/>
              </a:xfrm>
              <a:custGeom>
                <a:rect b="b" l="l" r="r" t="t"/>
                <a:pathLst>
                  <a:path extrusionOk="0" h="3884" w="14899">
                    <a:moveTo>
                      <a:pt x="928" y="0"/>
                    </a:moveTo>
                    <a:lnTo>
                      <a:pt x="733" y="25"/>
                    </a:lnTo>
                    <a:lnTo>
                      <a:pt x="562" y="74"/>
                    </a:lnTo>
                    <a:lnTo>
                      <a:pt x="391" y="171"/>
                    </a:lnTo>
                    <a:lnTo>
                      <a:pt x="269" y="269"/>
                    </a:lnTo>
                    <a:lnTo>
                      <a:pt x="147" y="416"/>
                    </a:lnTo>
                    <a:lnTo>
                      <a:pt x="73" y="562"/>
                    </a:lnTo>
                    <a:lnTo>
                      <a:pt x="0" y="733"/>
                    </a:lnTo>
                    <a:lnTo>
                      <a:pt x="0" y="928"/>
                    </a:lnTo>
                    <a:lnTo>
                      <a:pt x="0" y="2956"/>
                    </a:lnTo>
                    <a:lnTo>
                      <a:pt x="0" y="3151"/>
                    </a:lnTo>
                    <a:lnTo>
                      <a:pt x="73" y="3322"/>
                    </a:lnTo>
                    <a:lnTo>
                      <a:pt x="147" y="3468"/>
                    </a:lnTo>
                    <a:lnTo>
                      <a:pt x="269" y="3615"/>
                    </a:lnTo>
                    <a:lnTo>
                      <a:pt x="391" y="3737"/>
                    </a:lnTo>
                    <a:lnTo>
                      <a:pt x="562" y="3810"/>
                    </a:lnTo>
                    <a:lnTo>
                      <a:pt x="733" y="3859"/>
                    </a:lnTo>
                    <a:lnTo>
                      <a:pt x="928" y="3884"/>
                    </a:lnTo>
                    <a:lnTo>
                      <a:pt x="12798" y="3884"/>
                    </a:lnTo>
                    <a:lnTo>
                      <a:pt x="14898" y="1954"/>
                    </a:lnTo>
                    <a:lnTo>
                      <a:pt x="127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endParaRPr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>
                <a:off x="4636075" y="438375"/>
                <a:ext cx="372475" cy="97125"/>
              </a:xfrm>
              <a:custGeom>
                <a:rect b="b" l="l" r="r" t="t"/>
                <a:pathLst>
                  <a:path extrusionOk="0" h="3885" w="14899">
                    <a:moveTo>
                      <a:pt x="2101" y="1"/>
                    </a:moveTo>
                    <a:lnTo>
                      <a:pt x="1" y="1930"/>
                    </a:lnTo>
                    <a:lnTo>
                      <a:pt x="2101" y="3884"/>
                    </a:lnTo>
                    <a:lnTo>
                      <a:pt x="13971" y="3884"/>
                    </a:lnTo>
                    <a:lnTo>
                      <a:pt x="14166" y="3860"/>
                    </a:lnTo>
                    <a:lnTo>
                      <a:pt x="14337" y="3811"/>
                    </a:lnTo>
                    <a:lnTo>
                      <a:pt x="14508" y="3713"/>
                    </a:lnTo>
                    <a:lnTo>
                      <a:pt x="14630" y="3615"/>
                    </a:lnTo>
                    <a:lnTo>
                      <a:pt x="14752" y="3469"/>
                    </a:lnTo>
                    <a:lnTo>
                      <a:pt x="14826" y="3322"/>
                    </a:lnTo>
                    <a:lnTo>
                      <a:pt x="14899" y="3151"/>
                    </a:lnTo>
                    <a:lnTo>
                      <a:pt x="14899" y="2956"/>
                    </a:lnTo>
                    <a:lnTo>
                      <a:pt x="14899" y="929"/>
                    </a:lnTo>
                    <a:lnTo>
                      <a:pt x="14899" y="733"/>
                    </a:lnTo>
                    <a:lnTo>
                      <a:pt x="14826" y="563"/>
                    </a:lnTo>
                    <a:lnTo>
                      <a:pt x="14752" y="416"/>
                    </a:lnTo>
                    <a:lnTo>
                      <a:pt x="14630" y="269"/>
                    </a:lnTo>
                    <a:lnTo>
                      <a:pt x="14508" y="147"/>
                    </a:lnTo>
                    <a:lnTo>
                      <a:pt x="14337" y="74"/>
                    </a:lnTo>
                    <a:lnTo>
                      <a:pt x="14166" y="25"/>
                    </a:lnTo>
                    <a:lnTo>
                      <a:pt x="139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endParaRPr>
              </a:p>
            </p:txBody>
          </p:sp>
          <p:sp>
            <p:nvSpPr>
              <p:cNvPr id="413" name="Google Shape;413;p44"/>
              <p:cNvSpPr/>
              <p:nvPr/>
            </p:nvSpPr>
            <p:spPr>
              <a:xfrm>
                <a:off x="4814975" y="261925"/>
                <a:ext cx="44000" cy="50100"/>
              </a:xfrm>
              <a:custGeom>
                <a:rect b="b" l="l" r="r" t="t"/>
                <a:pathLst>
                  <a:path extrusionOk="0" h="2004" w="1760">
                    <a:moveTo>
                      <a:pt x="563" y="1"/>
                    </a:moveTo>
                    <a:lnTo>
                      <a:pt x="465" y="25"/>
                    </a:lnTo>
                    <a:lnTo>
                      <a:pt x="343" y="49"/>
                    </a:lnTo>
                    <a:lnTo>
                      <a:pt x="245" y="98"/>
                    </a:lnTo>
                    <a:lnTo>
                      <a:pt x="172" y="171"/>
                    </a:lnTo>
                    <a:lnTo>
                      <a:pt x="99" y="269"/>
                    </a:lnTo>
                    <a:lnTo>
                      <a:pt x="25" y="367"/>
                    </a:lnTo>
                    <a:lnTo>
                      <a:pt x="1" y="465"/>
                    </a:lnTo>
                    <a:lnTo>
                      <a:pt x="1" y="587"/>
                    </a:lnTo>
                    <a:lnTo>
                      <a:pt x="1" y="2003"/>
                    </a:lnTo>
                    <a:lnTo>
                      <a:pt x="1759" y="2003"/>
                    </a:lnTo>
                    <a:lnTo>
                      <a:pt x="1759" y="587"/>
                    </a:lnTo>
                    <a:lnTo>
                      <a:pt x="1759" y="465"/>
                    </a:lnTo>
                    <a:lnTo>
                      <a:pt x="1735" y="367"/>
                    </a:lnTo>
                    <a:lnTo>
                      <a:pt x="1662" y="269"/>
                    </a:lnTo>
                    <a:lnTo>
                      <a:pt x="1588" y="171"/>
                    </a:lnTo>
                    <a:lnTo>
                      <a:pt x="1515" y="98"/>
                    </a:lnTo>
                    <a:lnTo>
                      <a:pt x="1417" y="49"/>
                    </a:lnTo>
                    <a:lnTo>
                      <a:pt x="1295" y="25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endParaRPr>
              </a:p>
            </p:txBody>
          </p:sp>
          <p:sp>
            <p:nvSpPr>
              <p:cNvPr id="414" name="Google Shape;414;p44"/>
              <p:cNvSpPr/>
              <p:nvPr/>
            </p:nvSpPr>
            <p:spPr>
              <a:xfrm>
                <a:off x="4814975" y="550125"/>
                <a:ext cx="44000" cy="186850"/>
              </a:xfrm>
              <a:custGeom>
                <a:rect b="b" l="l" r="r" t="t"/>
                <a:pathLst>
                  <a:path extrusionOk="0" h="7474" w="1760">
                    <a:moveTo>
                      <a:pt x="1" y="0"/>
                    </a:moveTo>
                    <a:lnTo>
                      <a:pt x="1" y="7474"/>
                    </a:lnTo>
                    <a:lnTo>
                      <a:pt x="1759" y="7474"/>
                    </a:lnTo>
                    <a:lnTo>
                      <a:pt x="17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endParaRPr>
              </a:p>
            </p:txBody>
          </p:sp>
        </p:grpSp>
      </p:grpSp>
      <p:sp>
        <p:nvSpPr>
          <p:cNvPr id="415" name="Google Shape;415;p44"/>
          <p:cNvSpPr txBox="1"/>
          <p:nvPr/>
        </p:nvSpPr>
        <p:spPr>
          <a:xfrm>
            <a:off x="0" y="4600809"/>
            <a:ext cx="409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Note: specifics on cluster results can be located in the appendix</a:t>
            </a:r>
            <a:endParaRPr sz="9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6" name="Google Shape;416;p44"/>
          <p:cNvSpPr txBox="1"/>
          <p:nvPr/>
        </p:nvSpPr>
        <p:spPr>
          <a:xfrm>
            <a:off x="0" y="4793400"/>
            <a:ext cx="774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00">
                <a:latin typeface="Poppins ExtraLight"/>
                <a:ea typeface="Poppins ExtraLight"/>
                <a:cs typeface="Poppins ExtraLight"/>
                <a:sym typeface="Poppins ExtraLight"/>
              </a:rPr>
              <a:t>1 | “Statistics South Africa on Community Survey 2016 Results.” South African Government, July 1, 2016. https://www.gov.za/speeches/community-survey-2016-results-1-jul-2016-0000#:~:text=The%20population%20of%20South%20Africa,Eastern%20Cape%20(7%20million). </a:t>
            </a:r>
            <a:endParaRPr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/>
          <p:nvPr/>
        </p:nvSpPr>
        <p:spPr>
          <a:xfrm flipH="1">
            <a:off x="386650" y="1216650"/>
            <a:ext cx="4155300" cy="1677900"/>
          </a:xfrm>
          <a:prstGeom prst="round1Rect">
            <a:avLst>
              <a:gd fmla="val 2405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/>
          <p:nvPr/>
        </p:nvSpPr>
        <p:spPr>
          <a:xfrm flipH="1">
            <a:off x="386650" y="1216655"/>
            <a:ext cx="1613100" cy="1677900"/>
          </a:xfrm>
          <a:prstGeom prst="round1Rect">
            <a:avLst>
              <a:gd fmla="val 2405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5"/>
          <p:cNvSpPr/>
          <p:nvPr/>
        </p:nvSpPr>
        <p:spPr>
          <a:xfrm rot="10800000">
            <a:off x="386975" y="2928700"/>
            <a:ext cx="4155900" cy="1677900"/>
          </a:xfrm>
          <a:prstGeom prst="round1Rect">
            <a:avLst>
              <a:gd fmla="val 2405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5"/>
          <p:cNvSpPr/>
          <p:nvPr/>
        </p:nvSpPr>
        <p:spPr>
          <a:xfrm>
            <a:off x="4582107" y="1216650"/>
            <a:ext cx="4155300" cy="1677900"/>
          </a:xfrm>
          <a:prstGeom prst="round1Rect">
            <a:avLst>
              <a:gd fmla="val 2405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5"/>
          <p:cNvSpPr/>
          <p:nvPr/>
        </p:nvSpPr>
        <p:spPr>
          <a:xfrm flipH="1" rot="10800000">
            <a:off x="4581182" y="2928700"/>
            <a:ext cx="4155900" cy="1677900"/>
          </a:xfrm>
          <a:prstGeom prst="round1Rect">
            <a:avLst>
              <a:gd fmla="val 2405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5"/>
          <p:cNvPicPr preferRelativeResize="0"/>
          <p:nvPr/>
        </p:nvPicPr>
        <p:blipFill rotWithShape="1">
          <a:blip r:embed="rId3">
            <a:alphaModFix amt="11000"/>
          </a:blip>
          <a:srcRect b="54739" l="44623" r="21657" t="7671"/>
          <a:stretch/>
        </p:blipFill>
        <p:spPr>
          <a:xfrm>
            <a:off x="4902524" y="973824"/>
            <a:ext cx="2038451" cy="198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 rotWithShape="1">
          <a:blip r:embed="rId4">
            <a:alphaModFix amt="10000"/>
          </a:blip>
          <a:srcRect b="0" l="13357" r="34788" t="58132"/>
          <a:stretch/>
        </p:blipFill>
        <p:spPr>
          <a:xfrm>
            <a:off x="2426475" y="1161410"/>
            <a:ext cx="2129125" cy="15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5"/>
          <p:cNvSpPr txBox="1"/>
          <p:nvPr/>
        </p:nvSpPr>
        <p:spPr>
          <a:xfrm>
            <a:off x="436666" y="40787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CLUSTER </a:t>
            </a:r>
            <a:r>
              <a:rPr b="1"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/>
          </a:p>
        </p:txBody>
      </p:sp>
      <p:pic>
        <p:nvPicPr>
          <p:cNvPr id="429" name="Google Shape;429;p45"/>
          <p:cNvPicPr preferRelativeResize="0"/>
          <p:nvPr/>
        </p:nvPicPr>
        <p:blipFill rotWithShape="1">
          <a:blip r:embed="rId3">
            <a:alphaModFix amt="11000"/>
          </a:blip>
          <a:srcRect b="54739" l="44623" r="21657" t="7671"/>
          <a:stretch/>
        </p:blipFill>
        <p:spPr>
          <a:xfrm>
            <a:off x="1817854" y="2665912"/>
            <a:ext cx="2038451" cy="198858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5"/>
          <p:cNvSpPr txBox="1"/>
          <p:nvPr/>
        </p:nvSpPr>
        <p:spPr>
          <a:xfrm>
            <a:off x="5661204" y="40787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CLUSTER </a:t>
            </a:r>
            <a:r>
              <a:rPr b="1"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/>
          </a:p>
        </p:txBody>
      </p:sp>
      <p:sp>
        <p:nvSpPr>
          <p:cNvPr id="431" name="Google Shape;431;p45"/>
          <p:cNvSpPr txBox="1"/>
          <p:nvPr/>
        </p:nvSpPr>
        <p:spPr>
          <a:xfrm>
            <a:off x="413400" y="1969000"/>
            <a:ext cx="27621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Lager loving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Young black adults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Stable income 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Urban Areas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413400" y="2997456"/>
            <a:ext cx="276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Lager loving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Young black males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Stable income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Traditional a</a:t>
            </a: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reas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5738620" y="1969000"/>
            <a:ext cx="3000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Lager loving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Middle-aged black parents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Stable income 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Urban areas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5738620" y="2997456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Lager loving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Young black parents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Low income </a:t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Traditional areas</a:t>
            </a:r>
            <a:endParaRPr i="1" sz="1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35" name="Google Shape;435;p45"/>
          <p:cNvPicPr preferRelativeResize="0"/>
          <p:nvPr/>
        </p:nvPicPr>
        <p:blipFill rotWithShape="1">
          <a:blip r:embed="rId5">
            <a:alphaModFix/>
          </a:blip>
          <a:srcRect b="0" l="28761" r="30551" t="0"/>
          <a:stretch/>
        </p:blipFill>
        <p:spPr>
          <a:xfrm>
            <a:off x="3201325" y="1587875"/>
            <a:ext cx="490734" cy="1206073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36" name="Google Shape;436;p45"/>
          <p:cNvPicPr preferRelativeResize="0"/>
          <p:nvPr/>
        </p:nvPicPr>
        <p:blipFill rotWithShape="1">
          <a:blip r:embed="rId6">
            <a:alphaModFix/>
          </a:blip>
          <a:srcRect b="13533" l="32744" r="34465" t="3493"/>
          <a:stretch/>
        </p:blipFill>
        <p:spPr>
          <a:xfrm>
            <a:off x="3897062" y="1614324"/>
            <a:ext cx="453464" cy="11796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37" name="Google Shape;437;p45"/>
          <p:cNvPicPr preferRelativeResize="0"/>
          <p:nvPr/>
        </p:nvPicPr>
        <p:blipFill rotWithShape="1">
          <a:blip r:embed="rId7">
            <a:alphaModFix/>
          </a:blip>
          <a:srcRect b="0" l="33956" r="32699" t="0"/>
          <a:stretch/>
        </p:blipFill>
        <p:spPr>
          <a:xfrm>
            <a:off x="3602450" y="1596744"/>
            <a:ext cx="402142" cy="120606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38" name="Google Shape;438;p45"/>
          <p:cNvPicPr preferRelativeResize="0"/>
          <p:nvPr/>
        </p:nvPicPr>
        <p:blipFill rotWithShape="1">
          <a:blip r:embed="rId5">
            <a:alphaModFix/>
          </a:blip>
          <a:srcRect b="0" l="28761" r="30551" t="0"/>
          <a:stretch/>
        </p:blipFill>
        <p:spPr>
          <a:xfrm>
            <a:off x="5378965" y="2994264"/>
            <a:ext cx="490734" cy="1206073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39" name="Google Shape;439;p45"/>
          <p:cNvPicPr preferRelativeResize="0"/>
          <p:nvPr/>
        </p:nvPicPr>
        <p:blipFill rotWithShape="1">
          <a:blip r:embed="rId7">
            <a:alphaModFix/>
          </a:blip>
          <a:srcRect b="0" l="33956" r="32699" t="0"/>
          <a:stretch/>
        </p:blipFill>
        <p:spPr>
          <a:xfrm>
            <a:off x="4757907" y="2994276"/>
            <a:ext cx="402142" cy="120606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40" name="Google Shape;440;p45"/>
          <p:cNvPicPr preferRelativeResize="0"/>
          <p:nvPr/>
        </p:nvPicPr>
        <p:blipFill rotWithShape="1">
          <a:blip r:embed="rId6">
            <a:alphaModFix/>
          </a:blip>
          <a:srcRect b="13533" l="32744" r="34465" t="3493"/>
          <a:stretch/>
        </p:blipFill>
        <p:spPr>
          <a:xfrm>
            <a:off x="5052571" y="3021520"/>
            <a:ext cx="453464" cy="11796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41" name="Google Shape;441;p45"/>
          <p:cNvPicPr preferRelativeResize="0"/>
          <p:nvPr/>
        </p:nvPicPr>
        <p:blipFill rotWithShape="1">
          <a:blip r:embed="rId5">
            <a:alphaModFix/>
          </a:blip>
          <a:srcRect b="0" l="28761" r="30551" t="0"/>
          <a:stretch/>
        </p:blipFill>
        <p:spPr>
          <a:xfrm>
            <a:off x="5416793" y="1572759"/>
            <a:ext cx="490734" cy="1206073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42" name="Google Shape;442;p45"/>
          <p:cNvPicPr preferRelativeResize="0"/>
          <p:nvPr/>
        </p:nvPicPr>
        <p:blipFill rotWithShape="1">
          <a:blip r:embed="rId7">
            <a:alphaModFix/>
          </a:blip>
          <a:srcRect b="0" l="33956" r="32699" t="0"/>
          <a:stretch/>
        </p:blipFill>
        <p:spPr>
          <a:xfrm>
            <a:off x="5141259" y="1572771"/>
            <a:ext cx="402142" cy="120606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43" name="Google Shape;443;p45"/>
          <p:cNvPicPr preferRelativeResize="0"/>
          <p:nvPr/>
        </p:nvPicPr>
        <p:blipFill rotWithShape="1">
          <a:blip r:embed="rId6">
            <a:alphaModFix/>
          </a:blip>
          <a:srcRect b="13533" l="32744" r="34465" t="3493"/>
          <a:stretch/>
        </p:blipFill>
        <p:spPr>
          <a:xfrm>
            <a:off x="4750123" y="1600015"/>
            <a:ext cx="453464" cy="11796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44" name="Google Shape;444;p45"/>
          <p:cNvPicPr preferRelativeResize="0"/>
          <p:nvPr/>
        </p:nvPicPr>
        <p:blipFill rotWithShape="1">
          <a:blip r:embed="rId5">
            <a:alphaModFix/>
          </a:blip>
          <a:srcRect b="0" l="28761" r="30551" t="0"/>
          <a:stretch/>
        </p:blipFill>
        <p:spPr>
          <a:xfrm>
            <a:off x="3929794" y="3004113"/>
            <a:ext cx="490734" cy="1206073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45" name="Google Shape;445;p45"/>
          <p:cNvPicPr preferRelativeResize="0"/>
          <p:nvPr/>
        </p:nvPicPr>
        <p:blipFill rotWithShape="1">
          <a:blip r:embed="rId7">
            <a:alphaModFix/>
          </a:blip>
          <a:srcRect b="0" l="33956" r="32699" t="0"/>
          <a:stretch/>
        </p:blipFill>
        <p:spPr>
          <a:xfrm>
            <a:off x="3308736" y="3004125"/>
            <a:ext cx="402142" cy="120606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46" name="Google Shape;446;p45"/>
          <p:cNvPicPr preferRelativeResize="0"/>
          <p:nvPr/>
        </p:nvPicPr>
        <p:blipFill rotWithShape="1">
          <a:blip r:embed="rId6">
            <a:alphaModFix/>
          </a:blip>
          <a:srcRect b="13533" l="32744" r="34465" t="3493"/>
          <a:stretch/>
        </p:blipFill>
        <p:spPr>
          <a:xfrm>
            <a:off x="3603401" y="3031369"/>
            <a:ext cx="453464" cy="11796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447" name="Google Shape;447;p45"/>
          <p:cNvPicPr preferRelativeResize="0"/>
          <p:nvPr/>
        </p:nvPicPr>
        <p:blipFill rotWithShape="1">
          <a:blip r:embed="rId8">
            <a:alphaModFix amt="10000"/>
          </a:blip>
          <a:srcRect b="67716" l="37761" r="26195" t="0"/>
          <a:stretch/>
        </p:blipFill>
        <p:spPr>
          <a:xfrm>
            <a:off x="5103420" y="3365452"/>
            <a:ext cx="1655153" cy="12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5"/>
          <p:cNvSpPr txBox="1"/>
          <p:nvPr/>
        </p:nvSpPr>
        <p:spPr>
          <a:xfrm>
            <a:off x="448964" y="12166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CLUSTER </a:t>
            </a:r>
            <a:r>
              <a:rPr b="1"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5670049" y="12166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CLUSTER </a:t>
            </a:r>
            <a:r>
              <a:rPr b="1"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450" name="Google Shape;450;p4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CUSTOMER SEGMENTATION</a:t>
            </a:r>
            <a:endParaRPr b="0" i="1" sz="2200"/>
          </a:p>
        </p:txBody>
      </p:sp>
      <p:sp>
        <p:nvSpPr>
          <p:cNvPr id="451" name="Google Shape;451;p45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Census Aided</a:t>
            </a:r>
            <a:r>
              <a:rPr baseline="30000" lang="en"/>
              <a:t>1</a:t>
            </a:r>
            <a:r>
              <a:rPr lang="en"/>
              <a:t> Clusters Identify ‘High-Value’ Persons for Future Sales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0" y="4600809"/>
            <a:ext cx="409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Note: specifics on cluster results can be located in the appendix</a:t>
            </a:r>
            <a:endParaRPr sz="9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3" name="Google Shape;453;p45"/>
          <p:cNvSpPr txBox="1"/>
          <p:nvPr/>
        </p:nvSpPr>
        <p:spPr>
          <a:xfrm>
            <a:off x="0" y="4793400"/>
            <a:ext cx="774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00">
                <a:latin typeface="Poppins ExtraLight"/>
                <a:ea typeface="Poppins ExtraLight"/>
                <a:cs typeface="Poppins ExtraLight"/>
                <a:sym typeface="Poppins ExtraLight"/>
              </a:rPr>
              <a:t>1 | “Statistics South Africa on Community Survey 2016 Results.” South African Government, July 1, 2016. https://www.gov.za/speeches/community-survey-2016-results-1-jul-2016-0000#:~:text=The%20population%20of%20South%20Africa,Eastern%20Cape%20(7%20million). </a:t>
            </a:r>
            <a:endParaRPr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/>
          <p:nvPr>
            <p:ph type="ctrTitle"/>
          </p:nvPr>
        </p:nvSpPr>
        <p:spPr>
          <a:xfrm>
            <a:off x="362475" y="3676475"/>
            <a:ext cx="39819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VOLUME</a:t>
            </a:r>
            <a:endParaRPr/>
          </a:p>
        </p:txBody>
      </p:sp>
      <p:sp>
        <p:nvSpPr>
          <p:cNvPr id="459" name="Google Shape;459;p46"/>
          <p:cNvSpPr txBox="1"/>
          <p:nvPr>
            <p:ph idx="1" type="subTitle"/>
          </p:nvPr>
        </p:nvSpPr>
        <p:spPr>
          <a:xfrm>
            <a:off x="362475" y="4435750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Forecasted Models, &amp; Volume Predictions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 FORECASTING MODEL</a:t>
            </a:r>
            <a:endParaRPr/>
          </a:p>
        </p:txBody>
      </p:sp>
      <p:sp>
        <p:nvSpPr>
          <p:cNvPr id="465" name="Google Shape;465;p47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Prophet Time Series via Python to Forecast 8-Week Sales Volume</a:t>
            </a:r>
            <a:endParaRPr/>
          </a:p>
        </p:txBody>
      </p:sp>
      <p:grpSp>
        <p:nvGrpSpPr>
          <p:cNvPr id="466" name="Google Shape;466;p47"/>
          <p:cNvGrpSpPr/>
          <p:nvPr/>
        </p:nvGrpSpPr>
        <p:grpSpPr>
          <a:xfrm>
            <a:off x="1002540" y="1291837"/>
            <a:ext cx="6921219" cy="3025017"/>
            <a:chOff x="402950" y="1388913"/>
            <a:chExt cx="6324791" cy="2764340"/>
          </a:xfrm>
        </p:grpSpPr>
        <p:grpSp>
          <p:nvGrpSpPr>
            <p:cNvPr id="467" name="Google Shape;467;p47"/>
            <p:cNvGrpSpPr/>
            <p:nvPr/>
          </p:nvGrpSpPr>
          <p:grpSpPr>
            <a:xfrm>
              <a:off x="402950" y="1388913"/>
              <a:ext cx="6324791" cy="2764340"/>
              <a:chOff x="387850" y="1722975"/>
              <a:chExt cx="6324791" cy="2764340"/>
            </a:xfrm>
          </p:grpSpPr>
          <p:pic>
            <p:nvPicPr>
              <p:cNvPr id="468" name="Google Shape;468;p4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7850" y="1722975"/>
                <a:ext cx="6034826" cy="27643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47"/>
              <p:cNvPicPr preferRelativeResize="0"/>
              <p:nvPr/>
            </p:nvPicPr>
            <p:blipFill rotWithShape="1">
              <a:blip r:embed="rId4">
                <a:alphaModFix/>
              </a:blip>
              <a:srcRect b="0" l="87392" r="0" t="0"/>
              <a:stretch/>
            </p:blipFill>
            <p:spPr>
              <a:xfrm>
                <a:off x="5659114" y="1725659"/>
                <a:ext cx="759394" cy="27589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0" name="Google Shape;470;p47"/>
              <p:cNvSpPr txBox="1"/>
              <p:nvPr/>
            </p:nvSpPr>
            <p:spPr>
              <a:xfrm>
                <a:off x="1604081" y="4094589"/>
                <a:ext cx="1457700" cy="25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2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Summer Holiday Season</a:t>
                </a:r>
                <a:endParaRPr sz="600">
                  <a:solidFill>
                    <a:schemeClr val="dk2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471" name="Google Shape;471;p47"/>
              <p:cNvSpPr txBox="1"/>
              <p:nvPr/>
            </p:nvSpPr>
            <p:spPr>
              <a:xfrm>
                <a:off x="5254942" y="4095934"/>
                <a:ext cx="1457700" cy="25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2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Summer Holiday Season</a:t>
                </a:r>
                <a:endParaRPr sz="600">
                  <a:solidFill>
                    <a:schemeClr val="dk2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cxnSp>
          <p:nvCxnSpPr>
            <p:cNvPr id="472" name="Google Shape;472;p47"/>
            <p:cNvCxnSpPr/>
            <p:nvPr/>
          </p:nvCxnSpPr>
          <p:spPr>
            <a:xfrm flipH="1" rot="10800000">
              <a:off x="5728850" y="2405983"/>
              <a:ext cx="817500" cy="143100"/>
            </a:xfrm>
            <a:prstGeom prst="straightConnector1">
              <a:avLst/>
            </a:prstGeom>
            <a:noFill/>
            <a:ln cap="flat" cmpd="sng" w="19050">
              <a:solidFill>
                <a:srgbClr val="266F3D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473" name="Google Shape;473;p47"/>
          <p:cNvSpPr txBox="1"/>
          <p:nvPr/>
        </p:nvSpPr>
        <p:spPr>
          <a:xfrm>
            <a:off x="6081899" y="4392420"/>
            <a:ext cx="198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MAPE: 13.17708</a:t>
            </a:r>
            <a:endParaRPr sz="17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4" name="Google Shape;474;p47"/>
          <p:cNvSpPr txBox="1"/>
          <p:nvPr/>
        </p:nvSpPr>
        <p:spPr>
          <a:xfrm>
            <a:off x="6376054" y="4695127"/>
            <a:ext cx="1653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Below 20% Standard</a:t>
            </a:r>
            <a:r>
              <a:rPr lang="en" sz="900">
                <a:solidFill>
                  <a:schemeClr val="dk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endParaRPr sz="900">
              <a:solidFill>
                <a:schemeClr val="dk2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475" name="Google Shape;475;p47"/>
          <p:cNvSpPr txBox="1"/>
          <p:nvPr/>
        </p:nvSpPr>
        <p:spPr>
          <a:xfrm>
            <a:off x="0" y="4820400"/>
            <a:ext cx="739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Note: </a:t>
            </a: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Predicted by brand level and aggregated hL via bottom up approach | brand breakdown in appendix</a:t>
            </a:r>
            <a:endParaRPr sz="9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&amp; RESUPPLY VOLUME</a:t>
            </a:r>
            <a:endParaRPr/>
          </a:p>
        </p:txBody>
      </p:sp>
      <p:sp>
        <p:nvSpPr>
          <p:cNvPr id="481" name="Google Shape;481;p48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2,868 hL Must be Manufactured to Meet Total 8-Week Demand</a:t>
            </a:r>
            <a:endParaRPr/>
          </a:p>
        </p:txBody>
      </p:sp>
      <p:graphicFrame>
        <p:nvGraphicFramePr>
          <p:cNvPr id="482" name="Google Shape;482;p48"/>
          <p:cNvGraphicFramePr/>
          <p:nvPr/>
        </p:nvGraphicFramePr>
        <p:xfrm>
          <a:off x="395750" y="12692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{9C9A1742-7FEF-4902-BDEC-5B7D428088A2}</a:tableStyleId>
              </a:tblPr>
              <a:tblGrid>
                <a:gridCol w="448975"/>
                <a:gridCol w="1012250"/>
                <a:gridCol w="1012250"/>
                <a:gridCol w="1012250"/>
              </a:tblGrid>
              <a:tr h="38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Week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Limpopo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Mpumalanga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Eastern Cape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45.53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110.74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213.26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40.92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99.53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191.68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40.92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99.53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191.68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42.73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103.93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200.14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47.40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115.29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222.03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6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48.72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118.51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228.22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45.89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111.61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214.94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8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42.21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102.67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197.72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483" name="Google Shape;483;p48"/>
          <p:cNvGrpSpPr/>
          <p:nvPr/>
        </p:nvGrpSpPr>
        <p:grpSpPr>
          <a:xfrm>
            <a:off x="6405961" y="2363709"/>
            <a:ext cx="2478027" cy="2478027"/>
            <a:chOff x="6279075" y="1072350"/>
            <a:chExt cx="2670000" cy="2670000"/>
          </a:xfrm>
        </p:grpSpPr>
        <p:pic>
          <p:nvPicPr>
            <p:cNvPr id="484" name="Google Shape;484;p48"/>
            <p:cNvPicPr preferRelativeResize="0"/>
            <p:nvPr/>
          </p:nvPicPr>
          <p:blipFill rotWithShape="1">
            <a:blip r:embed="rId3">
              <a:alphaModFix/>
            </a:blip>
            <a:srcRect b="3866" l="12852" r="12852" t="3866"/>
            <a:stretch/>
          </p:blipFill>
          <p:spPr>
            <a:xfrm>
              <a:off x="6279075" y="1072350"/>
              <a:ext cx="2670000" cy="2670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85" name="Google Shape;485;p48"/>
            <p:cNvSpPr txBox="1"/>
            <p:nvPr/>
          </p:nvSpPr>
          <p:spPr>
            <a:xfrm>
              <a:off x="6459835" y="2534921"/>
              <a:ext cx="1424400" cy="6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Mpumalanga</a:t>
              </a:r>
              <a:endParaRPr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57.7%</a:t>
              </a:r>
              <a:endPara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6" name="Google Shape;486;p48"/>
            <p:cNvSpPr txBox="1"/>
            <p:nvPr/>
          </p:nvSpPr>
          <p:spPr>
            <a:xfrm>
              <a:off x="7593968" y="1134156"/>
              <a:ext cx="794700" cy="9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Eastern</a:t>
              </a:r>
              <a:endParaRPr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Cape</a:t>
              </a:r>
              <a:endParaRPr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12.3%</a:t>
              </a:r>
              <a:endPara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7" name="Google Shape;487;p48"/>
            <p:cNvSpPr txBox="1"/>
            <p:nvPr/>
          </p:nvSpPr>
          <p:spPr>
            <a:xfrm>
              <a:off x="7997416" y="2203518"/>
              <a:ext cx="951600" cy="6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Limpopo</a:t>
              </a:r>
              <a:endParaRPr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30%</a:t>
              </a:r>
              <a:endPara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aphicFrame>
        <p:nvGraphicFramePr>
          <p:cNvPr id="488" name="Google Shape;488;p48"/>
          <p:cNvGraphicFramePr/>
          <p:nvPr/>
        </p:nvGraphicFramePr>
        <p:xfrm>
          <a:off x="3960700" y="12692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{9C9A1742-7FEF-4902-BDEC-5B7D428088A2}</a:tableStyleId>
              </a:tblPr>
              <a:tblGrid>
                <a:gridCol w="1086950"/>
                <a:gridCol w="937550"/>
              </a:tblGrid>
              <a:tr h="38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Manufacturing Production (hL)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b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B801">
                        <a:alpha val="46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Distributor Restock (hL)</a:t>
                      </a:r>
                      <a:endParaRPr sz="10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b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B801">
                        <a:alpha val="46250"/>
                      </a:srgbClr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369.5237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701.65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332.1271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vMerge="1"/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332.1271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678.93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346.8013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vMerge="1"/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384.7172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780.17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395.4561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vMerge="1"/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372.4320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715.03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342.5948</a:t>
                      </a:r>
                      <a:endParaRPr sz="11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FA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489" name="Google Shape;489;p48"/>
          <p:cNvSpPr txBox="1"/>
          <p:nvPr/>
        </p:nvSpPr>
        <p:spPr>
          <a:xfrm>
            <a:off x="6470925" y="1563348"/>
            <a:ext cx="234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TOTAL hL</a:t>
            </a:r>
            <a:endParaRPr sz="3300">
              <a:solidFill>
                <a:schemeClr val="accent3"/>
              </a:solidFill>
            </a:endParaRPr>
          </a:p>
        </p:txBody>
      </p:sp>
      <p:sp>
        <p:nvSpPr>
          <p:cNvPr id="490" name="Google Shape;490;p48"/>
          <p:cNvSpPr txBox="1"/>
          <p:nvPr/>
        </p:nvSpPr>
        <p:spPr>
          <a:xfrm>
            <a:off x="6470925" y="1293973"/>
            <a:ext cx="2348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2,867.772</a:t>
            </a:r>
            <a:endParaRPr b="1" sz="25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48"/>
          <p:cNvSpPr txBox="1"/>
          <p:nvPr/>
        </p:nvSpPr>
        <p:spPr>
          <a:xfrm>
            <a:off x="6641850" y="2025498"/>
            <a:ext cx="206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Needed to meet 8 week demand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2" name="Google Shape;492;p48"/>
          <p:cNvSpPr txBox="1"/>
          <p:nvPr/>
        </p:nvSpPr>
        <p:spPr>
          <a:xfrm>
            <a:off x="3759475" y="4708784"/>
            <a:ext cx="21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Note: safety stock from 2 week lead time </a:t>
            </a: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resupply</a:t>
            </a: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 is 359.47 hL</a:t>
            </a:r>
            <a:endParaRPr sz="9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 txBox="1"/>
          <p:nvPr>
            <p:ph type="ctrTitle"/>
          </p:nvPr>
        </p:nvSpPr>
        <p:spPr>
          <a:xfrm>
            <a:off x="362475" y="3676475"/>
            <a:ext cx="48513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PATHWAYS</a:t>
            </a:r>
            <a:endParaRPr/>
          </a:p>
        </p:txBody>
      </p:sp>
      <p:sp>
        <p:nvSpPr>
          <p:cNvPr id="498" name="Google Shape;498;p49"/>
          <p:cNvSpPr txBox="1"/>
          <p:nvPr>
            <p:ph idx="1" type="subTitle"/>
          </p:nvPr>
        </p:nvSpPr>
        <p:spPr>
          <a:xfrm>
            <a:off x="362475" y="4435750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Facility Placement &amp; Stock Considerations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/>
          <p:nvPr/>
        </p:nvSpPr>
        <p:spPr>
          <a:xfrm>
            <a:off x="5459175" y="989527"/>
            <a:ext cx="3681000" cy="1251300"/>
          </a:xfrm>
          <a:prstGeom prst="rect">
            <a:avLst/>
          </a:prstGeom>
          <a:solidFill>
            <a:srgbClr val="45924E">
              <a:alpha val="2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0"/>
          <p:cNvSpPr/>
          <p:nvPr/>
        </p:nvSpPr>
        <p:spPr>
          <a:xfrm>
            <a:off x="5459175" y="989527"/>
            <a:ext cx="3681000" cy="1251300"/>
          </a:xfrm>
          <a:prstGeom prst="rect">
            <a:avLst/>
          </a:prstGeom>
          <a:solidFill>
            <a:srgbClr val="45924E">
              <a:alpha val="2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 b="2856" l="0" r="842" t="0"/>
          <a:stretch/>
        </p:blipFill>
        <p:spPr>
          <a:xfrm>
            <a:off x="-381000" y="0"/>
            <a:ext cx="4956985" cy="42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/>
          <p:cNvPicPr preferRelativeResize="0"/>
          <p:nvPr/>
        </p:nvPicPr>
        <p:blipFill rotWithShape="1">
          <a:blip r:embed="rId4">
            <a:alphaModFix/>
          </a:blip>
          <a:srcRect b="2856" l="0" r="1136" t="0"/>
          <a:stretch/>
        </p:blipFill>
        <p:spPr>
          <a:xfrm>
            <a:off x="-381385" y="0"/>
            <a:ext cx="4942417" cy="42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0"/>
          <p:cNvSpPr/>
          <p:nvPr/>
        </p:nvSpPr>
        <p:spPr>
          <a:xfrm>
            <a:off x="4901212" y="3919946"/>
            <a:ext cx="2101200" cy="12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2759625" y="3919400"/>
            <a:ext cx="2101200" cy="12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0"/>
          <p:cNvSpPr/>
          <p:nvPr/>
        </p:nvSpPr>
        <p:spPr>
          <a:xfrm>
            <a:off x="4111200" y="2433175"/>
            <a:ext cx="5032800" cy="984300"/>
          </a:xfrm>
          <a:prstGeom prst="rect">
            <a:avLst/>
          </a:prstGeom>
          <a:solidFill>
            <a:srgbClr val="7BB801">
              <a:alpha val="4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0"/>
          <p:cNvSpPr/>
          <p:nvPr/>
        </p:nvSpPr>
        <p:spPr>
          <a:xfrm>
            <a:off x="7042798" y="3920230"/>
            <a:ext cx="2101200" cy="12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0"/>
          <p:cNvSpPr/>
          <p:nvPr/>
        </p:nvSpPr>
        <p:spPr>
          <a:xfrm>
            <a:off x="4111200" y="2433175"/>
            <a:ext cx="5032800" cy="984300"/>
          </a:xfrm>
          <a:prstGeom prst="rect">
            <a:avLst/>
          </a:prstGeom>
          <a:solidFill>
            <a:srgbClr val="7BB801">
              <a:alpha val="4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0"/>
          <p:cNvSpPr/>
          <p:nvPr/>
        </p:nvSpPr>
        <p:spPr>
          <a:xfrm flipH="1">
            <a:off x="4111200" y="1863964"/>
            <a:ext cx="5032800" cy="6075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513" name="Google Shape;513;p50"/>
          <p:cNvSpPr/>
          <p:nvPr/>
        </p:nvSpPr>
        <p:spPr>
          <a:xfrm flipH="1">
            <a:off x="5459179" y="429885"/>
            <a:ext cx="3681000" cy="607500"/>
          </a:xfrm>
          <a:prstGeom prst="round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Manufacturing Facility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Johannesburg</a:t>
            </a:r>
            <a:endParaRPr baseline="30000" sz="9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4" name="Google Shape;514;p50"/>
          <p:cNvSpPr txBox="1"/>
          <p:nvPr/>
        </p:nvSpPr>
        <p:spPr>
          <a:xfrm>
            <a:off x="5666554" y="1118277"/>
            <a:ext cx="1309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8 WEEK </a:t>
            </a:r>
            <a:endParaRPr b="1"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LEAD TIME</a:t>
            </a:r>
            <a:endParaRPr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15" name="Google Shape;515;p50"/>
          <p:cNvGrpSpPr/>
          <p:nvPr/>
        </p:nvGrpSpPr>
        <p:grpSpPr>
          <a:xfrm>
            <a:off x="7012657" y="1093661"/>
            <a:ext cx="2101334" cy="668485"/>
            <a:chOff x="6552304" y="893652"/>
            <a:chExt cx="2101334" cy="668485"/>
          </a:xfrm>
        </p:grpSpPr>
        <p:grpSp>
          <p:nvGrpSpPr>
            <p:cNvPr id="516" name="Google Shape;516;p50"/>
            <p:cNvGrpSpPr/>
            <p:nvPr/>
          </p:nvGrpSpPr>
          <p:grpSpPr>
            <a:xfrm>
              <a:off x="7437737" y="897338"/>
              <a:ext cx="1215900" cy="664800"/>
              <a:chOff x="9983287" y="-881462"/>
              <a:chExt cx="1215900" cy="664800"/>
            </a:xfrm>
          </p:grpSpPr>
          <p:sp>
            <p:nvSpPr>
              <p:cNvPr id="517" name="Google Shape;517;p50"/>
              <p:cNvSpPr txBox="1"/>
              <p:nvPr/>
            </p:nvSpPr>
            <p:spPr>
              <a:xfrm>
                <a:off x="10436963" y="-881462"/>
                <a:ext cx="7308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700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hL</a:t>
                </a:r>
                <a:endParaRPr sz="8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18" name="Google Shape;518;p50"/>
              <p:cNvSpPr txBox="1"/>
              <p:nvPr/>
            </p:nvSpPr>
            <p:spPr>
              <a:xfrm>
                <a:off x="9983287" y="-475262"/>
                <a:ext cx="1215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PRODUCED EVERY 8 WEEKS</a:t>
                </a:r>
                <a:endParaRPr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519" name="Google Shape;519;p50"/>
            <p:cNvSpPr txBox="1"/>
            <p:nvPr/>
          </p:nvSpPr>
          <p:spPr>
            <a:xfrm>
              <a:off x="6552304" y="893652"/>
              <a:ext cx="1947300" cy="6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2,868</a:t>
              </a:r>
              <a:endPara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20" name="Google Shape;520;p50"/>
          <p:cNvGrpSpPr/>
          <p:nvPr/>
        </p:nvGrpSpPr>
        <p:grpSpPr>
          <a:xfrm flipH="1">
            <a:off x="8442744" y="476160"/>
            <a:ext cx="606006" cy="448346"/>
            <a:chOff x="5255200" y="3006475"/>
            <a:chExt cx="511700" cy="378575"/>
          </a:xfrm>
        </p:grpSpPr>
        <p:sp>
          <p:nvSpPr>
            <p:cNvPr id="521" name="Google Shape;521;p50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3" name="Google Shape;523;p50"/>
          <p:cNvSpPr/>
          <p:nvPr/>
        </p:nvSpPr>
        <p:spPr>
          <a:xfrm flipH="1">
            <a:off x="2759625" y="3353796"/>
            <a:ext cx="6380100" cy="607500"/>
          </a:xfrm>
          <a:prstGeom prst="round1Rect">
            <a:avLst>
              <a:gd fmla="val 50000" name="adj"/>
            </a:avLst>
          </a:prstGeom>
          <a:solidFill>
            <a:srgbClr val="AEAE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524" name="Google Shape;524;p50"/>
          <p:cNvSpPr/>
          <p:nvPr/>
        </p:nvSpPr>
        <p:spPr>
          <a:xfrm>
            <a:off x="8565322" y="3417404"/>
            <a:ext cx="425062" cy="44833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25" name="Google Shape;525;p50"/>
          <p:cNvGrpSpPr/>
          <p:nvPr/>
        </p:nvGrpSpPr>
        <p:grpSpPr>
          <a:xfrm>
            <a:off x="8539257" y="1956639"/>
            <a:ext cx="493496" cy="448329"/>
            <a:chOff x="4562200" y="4968250"/>
            <a:chExt cx="549550" cy="499475"/>
          </a:xfrm>
        </p:grpSpPr>
        <p:sp>
          <p:nvSpPr>
            <p:cNvPr id="526" name="Google Shape;526;p50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531" name="Google Shape;531;p50"/>
          <p:cNvSpPr/>
          <p:nvPr/>
        </p:nvSpPr>
        <p:spPr>
          <a:xfrm>
            <a:off x="2006699" y="1358924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2372747" y="1236428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2510195" y="580532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0"/>
          <p:cNvSpPr/>
          <p:nvPr/>
        </p:nvSpPr>
        <p:spPr>
          <a:xfrm>
            <a:off x="2342843" y="3712208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" name="Google Shape;535;p50"/>
          <p:cNvGrpSpPr/>
          <p:nvPr/>
        </p:nvGrpSpPr>
        <p:grpSpPr>
          <a:xfrm flipH="1">
            <a:off x="1759070" y="1265215"/>
            <a:ext cx="425069" cy="314482"/>
            <a:chOff x="5255200" y="3006475"/>
            <a:chExt cx="511700" cy="378575"/>
          </a:xfrm>
        </p:grpSpPr>
        <p:sp>
          <p:nvSpPr>
            <p:cNvPr id="536" name="Google Shape;536;p50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538" name="Google Shape;538;p50"/>
          <p:cNvPicPr preferRelativeResize="0"/>
          <p:nvPr/>
        </p:nvPicPr>
        <p:blipFill rotWithShape="1">
          <a:blip r:embed="rId5">
            <a:alphaModFix/>
          </a:blip>
          <a:srcRect b="0" l="0" r="0" t="47924"/>
          <a:stretch/>
        </p:blipFill>
        <p:spPr>
          <a:xfrm>
            <a:off x="113061" y="4493580"/>
            <a:ext cx="664078" cy="360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50"/>
          <p:cNvGrpSpPr/>
          <p:nvPr/>
        </p:nvGrpSpPr>
        <p:grpSpPr>
          <a:xfrm>
            <a:off x="303207" y="4197689"/>
            <a:ext cx="773743" cy="668473"/>
            <a:chOff x="-2601776" y="5050112"/>
            <a:chExt cx="2581727" cy="2230474"/>
          </a:xfrm>
        </p:grpSpPr>
        <p:pic>
          <p:nvPicPr>
            <p:cNvPr id="540" name="Google Shape;540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601776" y="5050112"/>
              <a:ext cx="2581727" cy="2230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50"/>
            <p:cNvPicPr preferRelativeResize="0"/>
            <p:nvPr/>
          </p:nvPicPr>
          <p:blipFill rotWithShape="1">
            <a:blip r:embed="rId7">
              <a:alphaModFix/>
            </a:blip>
            <a:srcRect b="5602" l="33390" r="37248" t="72245"/>
            <a:stretch/>
          </p:blipFill>
          <p:spPr>
            <a:xfrm>
              <a:off x="-1509212" y="6648280"/>
              <a:ext cx="945127" cy="6240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1"/>
          <p:cNvSpPr/>
          <p:nvPr/>
        </p:nvSpPr>
        <p:spPr>
          <a:xfrm>
            <a:off x="5459175" y="1037377"/>
            <a:ext cx="3681000" cy="1251300"/>
          </a:xfrm>
          <a:prstGeom prst="rect">
            <a:avLst/>
          </a:prstGeom>
          <a:solidFill>
            <a:srgbClr val="45924E">
              <a:alpha val="2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51"/>
          <p:cNvPicPr preferRelativeResize="0"/>
          <p:nvPr/>
        </p:nvPicPr>
        <p:blipFill rotWithShape="1">
          <a:blip r:embed="rId3">
            <a:alphaModFix/>
          </a:blip>
          <a:srcRect b="2856" l="0" r="842" t="0"/>
          <a:stretch/>
        </p:blipFill>
        <p:spPr>
          <a:xfrm>
            <a:off x="-381000" y="0"/>
            <a:ext cx="4956985" cy="42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1"/>
          <p:cNvPicPr preferRelativeResize="0"/>
          <p:nvPr/>
        </p:nvPicPr>
        <p:blipFill rotWithShape="1">
          <a:blip r:embed="rId4">
            <a:alphaModFix/>
          </a:blip>
          <a:srcRect b="2856" l="0" r="842" t="0"/>
          <a:stretch/>
        </p:blipFill>
        <p:spPr>
          <a:xfrm>
            <a:off x="-385010" y="0"/>
            <a:ext cx="4956985" cy="42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1"/>
          <p:cNvPicPr preferRelativeResize="0"/>
          <p:nvPr/>
        </p:nvPicPr>
        <p:blipFill rotWithShape="1">
          <a:blip r:embed="rId5">
            <a:alphaModFix/>
          </a:blip>
          <a:srcRect b="2856" l="0" r="1136" t="0"/>
          <a:stretch/>
        </p:blipFill>
        <p:spPr>
          <a:xfrm>
            <a:off x="-381385" y="0"/>
            <a:ext cx="4942417" cy="42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1"/>
          <p:cNvSpPr/>
          <p:nvPr/>
        </p:nvSpPr>
        <p:spPr>
          <a:xfrm>
            <a:off x="4901205" y="3919946"/>
            <a:ext cx="2101200" cy="122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2759625" y="3919400"/>
            <a:ext cx="2101200" cy="122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/>
          <p:nvPr/>
        </p:nvSpPr>
        <p:spPr>
          <a:xfrm>
            <a:off x="4111200" y="2433175"/>
            <a:ext cx="5032800" cy="984300"/>
          </a:xfrm>
          <a:prstGeom prst="rect">
            <a:avLst/>
          </a:prstGeom>
          <a:solidFill>
            <a:srgbClr val="7BB801">
              <a:alpha val="4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7042800" y="3920175"/>
            <a:ext cx="2101200" cy="12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/>
          <p:nvPr/>
        </p:nvSpPr>
        <p:spPr>
          <a:xfrm>
            <a:off x="4111200" y="2433175"/>
            <a:ext cx="5032800" cy="984300"/>
          </a:xfrm>
          <a:prstGeom prst="rect">
            <a:avLst/>
          </a:prstGeom>
          <a:solidFill>
            <a:srgbClr val="7BB801">
              <a:alpha val="4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1"/>
          <p:cNvSpPr/>
          <p:nvPr/>
        </p:nvSpPr>
        <p:spPr>
          <a:xfrm>
            <a:off x="5459175" y="989527"/>
            <a:ext cx="3681000" cy="1251300"/>
          </a:xfrm>
          <a:prstGeom prst="rect">
            <a:avLst/>
          </a:prstGeom>
          <a:solidFill>
            <a:srgbClr val="45924E">
              <a:alpha val="2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 flipH="1">
            <a:off x="4111200" y="1863964"/>
            <a:ext cx="5032800" cy="6075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557" name="Google Shape;557;p51"/>
          <p:cNvSpPr/>
          <p:nvPr/>
        </p:nvSpPr>
        <p:spPr>
          <a:xfrm flipH="1">
            <a:off x="5459179" y="429885"/>
            <a:ext cx="3681000" cy="607500"/>
          </a:xfrm>
          <a:prstGeom prst="round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Manufacturing Facility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Johannesburg</a:t>
            </a:r>
            <a:endParaRPr sz="9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p51"/>
          <p:cNvSpPr txBox="1"/>
          <p:nvPr/>
        </p:nvSpPr>
        <p:spPr>
          <a:xfrm>
            <a:off x="5666554" y="1118277"/>
            <a:ext cx="1309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8 WEEK </a:t>
            </a:r>
            <a:endParaRPr b="1"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LEAD TIME</a:t>
            </a:r>
            <a:endParaRPr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59" name="Google Shape;559;p51"/>
          <p:cNvGrpSpPr/>
          <p:nvPr/>
        </p:nvGrpSpPr>
        <p:grpSpPr>
          <a:xfrm>
            <a:off x="7898091" y="1097346"/>
            <a:ext cx="1215900" cy="664800"/>
            <a:chOff x="9983287" y="-881462"/>
            <a:chExt cx="1215900" cy="664800"/>
          </a:xfrm>
        </p:grpSpPr>
        <p:sp>
          <p:nvSpPr>
            <p:cNvPr id="560" name="Google Shape;560;p51"/>
            <p:cNvSpPr txBox="1"/>
            <p:nvPr/>
          </p:nvSpPr>
          <p:spPr>
            <a:xfrm>
              <a:off x="10436963" y="-881462"/>
              <a:ext cx="7308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hL</a:t>
              </a:r>
              <a:endParaRPr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1" name="Google Shape;561;p51"/>
            <p:cNvSpPr txBox="1"/>
            <p:nvPr/>
          </p:nvSpPr>
          <p:spPr>
            <a:xfrm>
              <a:off x="9983287" y="-475262"/>
              <a:ext cx="12159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PRODUCED EVERY 8 WEEKS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62" name="Google Shape;562;p51"/>
          <p:cNvGrpSpPr/>
          <p:nvPr/>
        </p:nvGrpSpPr>
        <p:grpSpPr>
          <a:xfrm flipH="1">
            <a:off x="8442744" y="476160"/>
            <a:ext cx="606006" cy="448346"/>
            <a:chOff x="5255200" y="3006475"/>
            <a:chExt cx="511700" cy="378575"/>
          </a:xfrm>
        </p:grpSpPr>
        <p:sp>
          <p:nvSpPr>
            <p:cNvPr id="563" name="Google Shape;563;p5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5" name="Google Shape;565;p51"/>
          <p:cNvSpPr/>
          <p:nvPr/>
        </p:nvSpPr>
        <p:spPr>
          <a:xfrm flipH="1">
            <a:off x="2759625" y="3353796"/>
            <a:ext cx="6380100" cy="607500"/>
          </a:xfrm>
          <a:prstGeom prst="round1Rect">
            <a:avLst>
              <a:gd fmla="val 50000" name="adj"/>
            </a:avLst>
          </a:prstGeom>
          <a:solidFill>
            <a:srgbClr val="AEAE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566" name="Google Shape;566;p51"/>
          <p:cNvSpPr/>
          <p:nvPr/>
        </p:nvSpPr>
        <p:spPr>
          <a:xfrm>
            <a:off x="8565322" y="3417404"/>
            <a:ext cx="425062" cy="44833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7" name="Google Shape;567;p51"/>
          <p:cNvGrpSpPr/>
          <p:nvPr/>
        </p:nvGrpSpPr>
        <p:grpSpPr>
          <a:xfrm>
            <a:off x="8539257" y="1956639"/>
            <a:ext cx="493496" cy="448329"/>
            <a:chOff x="4562200" y="4968250"/>
            <a:chExt cx="549550" cy="499475"/>
          </a:xfrm>
        </p:grpSpPr>
        <p:sp>
          <p:nvSpPr>
            <p:cNvPr id="568" name="Google Shape;568;p5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573" name="Google Shape;573;p51"/>
          <p:cNvSpPr/>
          <p:nvPr/>
        </p:nvSpPr>
        <p:spPr>
          <a:xfrm>
            <a:off x="2006699" y="1358924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1"/>
          <p:cNvSpPr/>
          <p:nvPr/>
        </p:nvSpPr>
        <p:spPr>
          <a:xfrm>
            <a:off x="2372747" y="1236428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1"/>
          <p:cNvSpPr/>
          <p:nvPr/>
        </p:nvSpPr>
        <p:spPr>
          <a:xfrm>
            <a:off x="2510195" y="580532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1"/>
          <p:cNvSpPr/>
          <p:nvPr/>
        </p:nvSpPr>
        <p:spPr>
          <a:xfrm>
            <a:off x="2342843" y="3712208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51"/>
          <p:cNvCxnSpPr/>
          <p:nvPr/>
        </p:nvCxnSpPr>
        <p:spPr>
          <a:xfrm flipH="1">
            <a:off x="2002943" y="1441208"/>
            <a:ext cx="45000" cy="227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  <a:effectLst>
            <a:outerShdw rotWithShape="0" algn="bl" dist="19050">
              <a:schemeClr val="lt1"/>
            </a:outerShdw>
          </a:effectLst>
        </p:spPr>
      </p:cxnSp>
      <p:cxnSp>
        <p:nvCxnSpPr>
          <p:cNvPr id="578" name="Google Shape;578;p51"/>
          <p:cNvCxnSpPr>
            <a:stCxn id="573" idx="6"/>
            <a:endCxn id="574" idx="2"/>
          </p:cNvCxnSpPr>
          <p:nvPr/>
        </p:nvCxnSpPr>
        <p:spPr>
          <a:xfrm flipH="1" rot="10800000">
            <a:off x="2088899" y="1277624"/>
            <a:ext cx="283800" cy="12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  <a:effectLst>
            <a:outerShdw rotWithShape="0" algn="bl" dir="4800000" dist="19050">
              <a:schemeClr val="lt1"/>
            </a:outerShdw>
          </a:effectLst>
        </p:spPr>
      </p:cxnSp>
      <p:cxnSp>
        <p:nvCxnSpPr>
          <p:cNvPr id="579" name="Google Shape;579;p51"/>
          <p:cNvCxnSpPr>
            <a:stCxn id="573" idx="0"/>
            <a:endCxn id="575" idx="4"/>
          </p:cNvCxnSpPr>
          <p:nvPr/>
        </p:nvCxnSpPr>
        <p:spPr>
          <a:xfrm flipH="1" rot="10800000">
            <a:off x="2047799" y="662624"/>
            <a:ext cx="503400" cy="69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  <a:effectLst>
            <a:outerShdw rotWithShape="0" algn="bl" dir="3720000" dist="19050">
              <a:schemeClr val="lt1"/>
            </a:outerShdw>
          </a:effectLst>
        </p:spPr>
      </p:cxnSp>
      <p:grpSp>
        <p:nvGrpSpPr>
          <p:cNvPr id="580" name="Google Shape;580;p51"/>
          <p:cNvGrpSpPr/>
          <p:nvPr/>
        </p:nvGrpSpPr>
        <p:grpSpPr>
          <a:xfrm flipH="1">
            <a:off x="1759070" y="1265215"/>
            <a:ext cx="425069" cy="314482"/>
            <a:chOff x="5255200" y="3006475"/>
            <a:chExt cx="511700" cy="378575"/>
          </a:xfrm>
        </p:grpSpPr>
        <p:sp>
          <p:nvSpPr>
            <p:cNvPr id="581" name="Google Shape;581;p5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3" name="Google Shape;583;p51"/>
          <p:cNvGrpSpPr/>
          <p:nvPr/>
        </p:nvGrpSpPr>
        <p:grpSpPr>
          <a:xfrm>
            <a:off x="1873272" y="3589041"/>
            <a:ext cx="304341" cy="276709"/>
            <a:chOff x="4562200" y="4968250"/>
            <a:chExt cx="549550" cy="499475"/>
          </a:xfrm>
        </p:grpSpPr>
        <p:sp>
          <p:nvSpPr>
            <p:cNvPr id="584" name="Google Shape;584;p5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9" name="Google Shape;589;p51"/>
          <p:cNvGrpSpPr/>
          <p:nvPr/>
        </p:nvGrpSpPr>
        <p:grpSpPr>
          <a:xfrm>
            <a:off x="2332347" y="1139166"/>
            <a:ext cx="304341" cy="276709"/>
            <a:chOff x="4562200" y="4968250"/>
            <a:chExt cx="549550" cy="499475"/>
          </a:xfrm>
        </p:grpSpPr>
        <p:sp>
          <p:nvSpPr>
            <p:cNvPr id="590" name="Google Shape;590;p5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95" name="Google Shape;595;p51"/>
          <p:cNvGrpSpPr/>
          <p:nvPr/>
        </p:nvGrpSpPr>
        <p:grpSpPr>
          <a:xfrm>
            <a:off x="2399122" y="483266"/>
            <a:ext cx="304341" cy="276709"/>
            <a:chOff x="4562200" y="4968250"/>
            <a:chExt cx="549550" cy="499475"/>
          </a:xfrm>
        </p:grpSpPr>
        <p:sp>
          <p:nvSpPr>
            <p:cNvPr id="596" name="Google Shape;596;p5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601" name="Google Shape;601;p51"/>
          <p:cNvCxnSpPr/>
          <p:nvPr/>
        </p:nvCxnSpPr>
        <p:spPr>
          <a:xfrm rot="5400000">
            <a:off x="4649371" y="722321"/>
            <a:ext cx="1155600" cy="1119000"/>
          </a:xfrm>
          <a:prstGeom prst="curvedConnector3">
            <a:avLst>
              <a:gd fmla="val 7441" name="adj1"/>
            </a:avLst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02" name="Google Shape;602;p51"/>
          <p:cNvSpPr/>
          <p:nvPr/>
        </p:nvSpPr>
        <p:spPr>
          <a:xfrm flipH="1">
            <a:off x="4111200" y="1863964"/>
            <a:ext cx="5032800" cy="6075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Distribution Centers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Polokwane, LM  |  Witbank, MP  |  East London, EC</a:t>
            </a:r>
            <a:endParaRPr sz="9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603" name="Google Shape;603;p51"/>
          <p:cNvSpPr txBox="1"/>
          <p:nvPr/>
        </p:nvSpPr>
        <p:spPr>
          <a:xfrm>
            <a:off x="4279429" y="2597857"/>
            <a:ext cx="124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 WEEK </a:t>
            </a:r>
            <a:endParaRPr b="1"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RESUPPLY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4" name="Google Shape;604;p51"/>
          <p:cNvGrpSpPr/>
          <p:nvPr/>
        </p:nvGrpSpPr>
        <p:grpSpPr>
          <a:xfrm>
            <a:off x="7565661" y="2621763"/>
            <a:ext cx="1483099" cy="652500"/>
            <a:chOff x="3763313" y="2991395"/>
            <a:chExt cx="1629600" cy="652500"/>
          </a:xfrm>
        </p:grpSpPr>
        <p:sp>
          <p:nvSpPr>
            <p:cNvPr id="605" name="Google Shape;605;p51"/>
            <p:cNvSpPr txBox="1"/>
            <p:nvPr/>
          </p:nvSpPr>
          <p:spPr>
            <a:xfrm>
              <a:off x="3763314" y="2991395"/>
              <a:ext cx="1629600" cy="6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2.63</a:t>
              </a:r>
              <a:r>
                <a:rPr b="1" lang="en" sz="1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lang="en" sz="28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endParaRPr b="1" sz="2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6" name="Google Shape;606;p51"/>
            <p:cNvSpPr txBox="1"/>
            <p:nvPr/>
          </p:nvSpPr>
          <p:spPr>
            <a:xfrm>
              <a:off x="3763313" y="3310320"/>
              <a:ext cx="16296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Annual Operations Cost</a:t>
              </a:r>
              <a:endParaRPr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7" name="Google Shape;607;p51"/>
          <p:cNvGrpSpPr/>
          <p:nvPr/>
        </p:nvGrpSpPr>
        <p:grpSpPr>
          <a:xfrm>
            <a:off x="6013088" y="2620804"/>
            <a:ext cx="1309234" cy="585618"/>
            <a:chOff x="2394351" y="2877956"/>
            <a:chExt cx="1699200" cy="585618"/>
          </a:xfrm>
        </p:grpSpPr>
        <p:sp>
          <p:nvSpPr>
            <p:cNvPr id="608" name="Google Shape;608;p51"/>
            <p:cNvSpPr txBox="1"/>
            <p:nvPr/>
          </p:nvSpPr>
          <p:spPr>
            <a:xfrm>
              <a:off x="2394351" y="2877956"/>
              <a:ext cx="1699200" cy="5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223 K </a:t>
              </a:r>
              <a:endParaRPr sz="2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9" name="Google Shape;609;p51"/>
            <p:cNvSpPr txBox="1"/>
            <p:nvPr/>
          </p:nvSpPr>
          <p:spPr>
            <a:xfrm>
              <a:off x="2404944" y="3192674"/>
              <a:ext cx="16188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Annual Shipping Cost</a:t>
              </a:r>
              <a:endParaRPr sz="700"/>
            </a:p>
          </p:txBody>
        </p:sp>
      </p:grpSp>
      <p:grpSp>
        <p:nvGrpSpPr>
          <p:cNvPr id="610" name="Google Shape;610;p51"/>
          <p:cNvGrpSpPr/>
          <p:nvPr/>
        </p:nvGrpSpPr>
        <p:grpSpPr>
          <a:xfrm>
            <a:off x="8539257" y="1956639"/>
            <a:ext cx="493496" cy="448329"/>
            <a:chOff x="4562200" y="4968250"/>
            <a:chExt cx="549550" cy="499475"/>
          </a:xfrm>
        </p:grpSpPr>
        <p:sp>
          <p:nvSpPr>
            <p:cNvPr id="611" name="Google Shape;611;p5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16" name="Google Shape;616;p51"/>
          <p:cNvSpPr txBox="1"/>
          <p:nvPr/>
        </p:nvSpPr>
        <p:spPr>
          <a:xfrm>
            <a:off x="7012657" y="1093661"/>
            <a:ext cx="1947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2,868</a:t>
            </a:r>
            <a:endParaRPr sz="3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7" name="Google Shape;617;p51"/>
          <p:cNvPicPr preferRelativeResize="0"/>
          <p:nvPr/>
        </p:nvPicPr>
        <p:blipFill rotWithShape="1">
          <a:blip r:embed="rId6">
            <a:alphaModFix/>
          </a:blip>
          <a:srcRect b="0" l="0" r="0" t="47924"/>
          <a:stretch/>
        </p:blipFill>
        <p:spPr>
          <a:xfrm>
            <a:off x="113061" y="4493580"/>
            <a:ext cx="664078" cy="360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51"/>
          <p:cNvGrpSpPr/>
          <p:nvPr/>
        </p:nvGrpSpPr>
        <p:grpSpPr>
          <a:xfrm>
            <a:off x="303207" y="4197689"/>
            <a:ext cx="773743" cy="668473"/>
            <a:chOff x="-2601776" y="5050112"/>
            <a:chExt cx="2581727" cy="2230474"/>
          </a:xfrm>
        </p:grpSpPr>
        <p:pic>
          <p:nvPicPr>
            <p:cNvPr id="619" name="Google Shape;619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2601776" y="5050112"/>
              <a:ext cx="2581727" cy="2230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1"/>
            <p:cNvPicPr preferRelativeResize="0"/>
            <p:nvPr/>
          </p:nvPicPr>
          <p:blipFill rotWithShape="1">
            <a:blip r:embed="rId8">
              <a:alphaModFix/>
            </a:blip>
            <a:srcRect b="5602" l="33390" r="37248" t="72245"/>
            <a:stretch/>
          </p:blipFill>
          <p:spPr>
            <a:xfrm>
              <a:off x="-1509212" y="6648280"/>
              <a:ext cx="945127" cy="624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51"/>
          <p:cNvSpPr txBox="1"/>
          <p:nvPr/>
        </p:nvSpPr>
        <p:spPr>
          <a:xfrm>
            <a:off x="0" y="4820400"/>
            <a:ext cx="739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Note: calculations can be found in appendix</a:t>
            </a:r>
            <a:endParaRPr sz="9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2"/>
          <p:cNvSpPr/>
          <p:nvPr/>
        </p:nvSpPr>
        <p:spPr>
          <a:xfrm>
            <a:off x="5459175" y="989527"/>
            <a:ext cx="3681000" cy="1251300"/>
          </a:xfrm>
          <a:prstGeom prst="rect">
            <a:avLst/>
          </a:prstGeom>
          <a:solidFill>
            <a:srgbClr val="45924E">
              <a:alpha val="2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52"/>
          <p:cNvPicPr preferRelativeResize="0"/>
          <p:nvPr/>
        </p:nvPicPr>
        <p:blipFill rotWithShape="1">
          <a:blip r:embed="rId3">
            <a:alphaModFix/>
          </a:blip>
          <a:srcRect b="2856" l="0" r="1136" t="0"/>
          <a:stretch/>
        </p:blipFill>
        <p:spPr>
          <a:xfrm>
            <a:off x="-381385" y="0"/>
            <a:ext cx="4942417" cy="42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2"/>
          <p:cNvPicPr preferRelativeResize="0"/>
          <p:nvPr/>
        </p:nvPicPr>
        <p:blipFill rotWithShape="1">
          <a:blip r:embed="rId4">
            <a:alphaModFix/>
          </a:blip>
          <a:srcRect b="2856" l="0" r="842" t="0"/>
          <a:stretch/>
        </p:blipFill>
        <p:spPr>
          <a:xfrm>
            <a:off x="-381000" y="0"/>
            <a:ext cx="4956985" cy="42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2"/>
          <p:cNvSpPr/>
          <p:nvPr/>
        </p:nvSpPr>
        <p:spPr>
          <a:xfrm>
            <a:off x="4901210" y="3919915"/>
            <a:ext cx="2101200" cy="114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52"/>
          <p:cNvCxnSpPr/>
          <p:nvPr/>
        </p:nvCxnSpPr>
        <p:spPr>
          <a:xfrm rot="5400000">
            <a:off x="4649371" y="722321"/>
            <a:ext cx="1155600" cy="1119000"/>
          </a:xfrm>
          <a:prstGeom prst="curvedConnector3">
            <a:avLst>
              <a:gd fmla="val 7441" name="adj1"/>
            </a:avLst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31" name="Google Shape;631;p52"/>
          <p:cNvSpPr/>
          <p:nvPr/>
        </p:nvSpPr>
        <p:spPr>
          <a:xfrm>
            <a:off x="2759625" y="3919402"/>
            <a:ext cx="2101200" cy="114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2"/>
          <p:cNvSpPr/>
          <p:nvPr/>
        </p:nvSpPr>
        <p:spPr>
          <a:xfrm>
            <a:off x="7042795" y="3920181"/>
            <a:ext cx="2101200" cy="114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2"/>
          <p:cNvSpPr/>
          <p:nvPr/>
        </p:nvSpPr>
        <p:spPr>
          <a:xfrm>
            <a:off x="4111200" y="2433175"/>
            <a:ext cx="5032800" cy="984300"/>
          </a:xfrm>
          <a:prstGeom prst="rect">
            <a:avLst/>
          </a:prstGeom>
          <a:solidFill>
            <a:srgbClr val="7BB801">
              <a:alpha val="4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2"/>
          <p:cNvSpPr/>
          <p:nvPr/>
        </p:nvSpPr>
        <p:spPr>
          <a:xfrm>
            <a:off x="5459175" y="989527"/>
            <a:ext cx="3681000" cy="1251300"/>
          </a:xfrm>
          <a:prstGeom prst="rect">
            <a:avLst/>
          </a:prstGeom>
          <a:solidFill>
            <a:srgbClr val="45924E">
              <a:alpha val="24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2"/>
          <p:cNvSpPr/>
          <p:nvPr/>
        </p:nvSpPr>
        <p:spPr>
          <a:xfrm flipH="1">
            <a:off x="5459179" y="429885"/>
            <a:ext cx="3681000" cy="607500"/>
          </a:xfrm>
          <a:prstGeom prst="round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Manufacturing Facility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Johannesburg</a:t>
            </a:r>
            <a:endParaRPr sz="9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6" name="Google Shape;636;p52"/>
          <p:cNvSpPr txBox="1"/>
          <p:nvPr/>
        </p:nvSpPr>
        <p:spPr>
          <a:xfrm>
            <a:off x="5666554" y="1118277"/>
            <a:ext cx="1309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8 WEEK </a:t>
            </a:r>
            <a:endParaRPr b="1"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LEAD TIME</a:t>
            </a:r>
            <a:endParaRPr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52"/>
          <p:cNvSpPr/>
          <p:nvPr/>
        </p:nvSpPr>
        <p:spPr>
          <a:xfrm flipH="1">
            <a:off x="4111200" y="1863964"/>
            <a:ext cx="5032800" cy="6075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Distribution Centers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Polokwane, LM  |  Witbank, MP  |  East London, EC</a:t>
            </a:r>
            <a:endParaRPr sz="9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grpSp>
        <p:nvGrpSpPr>
          <p:cNvPr id="638" name="Google Shape;638;p52"/>
          <p:cNvGrpSpPr/>
          <p:nvPr/>
        </p:nvGrpSpPr>
        <p:grpSpPr>
          <a:xfrm>
            <a:off x="7898091" y="1097346"/>
            <a:ext cx="1215900" cy="664800"/>
            <a:chOff x="9983287" y="-881462"/>
            <a:chExt cx="1215900" cy="664800"/>
          </a:xfrm>
        </p:grpSpPr>
        <p:sp>
          <p:nvSpPr>
            <p:cNvPr id="639" name="Google Shape;639;p52"/>
            <p:cNvSpPr txBox="1"/>
            <p:nvPr/>
          </p:nvSpPr>
          <p:spPr>
            <a:xfrm>
              <a:off x="10436963" y="-881462"/>
              <a:ext cx="7308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hL</a:t>
              </a:r>
              <a:endParaRPr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0" name="Google Shape;640;p52"/>
            <p:cNvSpPr txBox="1"/>
            <p:nvPr/>
          </p:nvSpPr>
          <p:spPr>
            <a:xfrm>
              <a:off x="9983287" y="-475262"/>
              <a:ext cx="12159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PRODUCED EVERY 8 WEEKS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41" name="Google Shape;641;p52"/>
          <p:cNvGrpSpPr/>
          <p:nvPr/>
        </p:nvGrpSpPr>
        <p:grpSpPr>
          <a:xfrm flipH="1">
            <a:off x="8442744" y="476160"/>
            <a:ext cx="606006" cy="448346"/>
            <a:chOff x="5255200" y="3006475"/>
            <a:chExt cx="511700" cy="378575"/>
          </a:xfrm>
        </p:grpSpPr>
        <p:sp>
          <p:nvSpPr>
            <p:cNvPr id="642" name="Google Shape;642;p5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4" name="Google Shape;644;p52"/>
          <p:cNvSpPr/>
          <p:nvPr/>
        </p:nvSpPr>
        <p:spPr>
          <a:xfrm flipH="1">
            <a:off x="2759625" y="3353796"/>
            <a:ext cx="6380100" cy="607500"/>
          </a:xfrm>
          <a:prstGeom prst="round1Rect">
            <a:avLst>
              <a:gd fmla="val 50000" name="adj"/>
            </a:avLst>
          </a:prstGeom>
          <a:solidFill>
            <a:srgbClr val="AEAE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645" name="Google Shape;645;p52"/>
          <p:cNvSpPr/>
          <p:nvPr/>
        </p:nvSpPr>
        <p:spPr>
          <a:xfrm>
            <a:off x="8565322" y="3417404"/>
            <a:ext cx="425062" cy="44833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46" name="Google Shape;646;p52"/>
          <p:cNvGrpSpPr/>
          <p:nvPr/>
        </p:nvGrpSpPr>
        <p:grpSpPr>
          <a:xfrm>
            <a:off x="8539257" y="1956639"/>
            <a:ext cx="493496" cy="448329"/>
            <a:chOff x="4562200" y="4968250"/>
            <a:chExt cx="549550" cy="499475"/>
          </a:xfrm>
        </p:grpSpPr>
        <p:sp>
          <p:nvSpPr>
            <p:cNvPr id="647" name="Google Shape;647;p52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2" name="Google Shape;652;p52"/>
          <p:cNvSpPr/>
          <p:nvPr/>
        </p:nvSpPr>
        <p:spPr>
          <a:xfrm>
            <a:off x="2006699" y="1358924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2"/>
          <p:cNvSpPr/>
          <p:nvPr/>
        </p:nvSpPr>
        <p:spPr>
          <a:xfrm>
            <a:off x="2753747" y="1236428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2"/>
          <p:cNvSpPr/>
          <p:nvPr/>
        </p:nvSpPr>
        <p:spPr>
          <a:xfrm>
            <a:off x="2891195" y="580532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2"/>
          <p:cNvSpPr/>
          <p:nvPr/>
        </p:nvSpPr>
        <p:spPr>
          <a:xfrm>
            <a:off x="1961843" y="3712208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52"/>
          <p:cNvGrpSpPr/>
          <p:nvPr/>
        </p:nvGrpSpPr>
        <p:grpSpPr>
          <a:xfrm flipH="1">
            <a:off x="1759070" y="1265215"/>
            <a:ext cx="425069" cy="314482"/>
            <a:chOff x="5255200" y="3006475"/>
            <a:chExt cx="511700" cy="378575"/>
          </a:xfrm>
        </p:grpSpPr>
        <p:sp>
          <p:nvSpPr>
            <p:cNvPr id="657" name="Google Shape;657;p5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9" name="Google Shape;659;p52"/>
          <p:cNvGrpSpPr/>
          <p:nvPr/>
        </p:nvGrpSpPr>
        <p:grpSpPr>
          <a:xfrm>
            <a:off x="1873272" y="3589041"/>
            <a:ext cx="304341" cy="276709"/>
            <a:chOff x="4562200" y="4968250"/>
            <a:chExt cx="549550" cy="499475"/>
          </a:xfrm>
        </p:grpSpPr>
        <p:sp>
          <p:nvSpPr>
            <p:cNvPr id="660" name="Google Shape;660;p52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65" name="Google Shape;665;p52"/>
          <p:cNvGrpSpPr/>
          <p:nvPr/>
        </p:nvGrpSpPr>
        <p:grpSpPr>
          <a:xfrm>
            <a:off x="2332347" y="1139166"/>
            <a:ext cx="304341" cy="276709"/>
            <a:chOff x="4562200" y="4968250"/>
            <a:chExt cx="549550" cy="499475"/>
          </a:xfrm>
        </p:grpSpPr>
        <p:sp>
          <p:nvSpPr>
            <p:cNvPr id="666" name="Google Shape;666;p52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1" name="Google Shape;671;p52"/>
          <p:cNvGrpSpPr/>
          <p:nvPr/>
        </p:nvGrpSpPr>
        <p:grpSpPr>
          <a:xfrm>
            <a:off x="2399122" y="483266"/>
            <a:ext cx="304341" cy="276709"/>
            <a:chOff x="4562200" y="4968250"/>
            <a:chExt cx="549550" cy="499475"/>
          </a:xfrm>
        </p:grpSpPr>
        <p:sp>
          <p:nvSpPr>
            <p:cNvPr id="672" name="Google Shape;672;p52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677" name="Google Shape;677;p52"/>
          <p:cNvCxnSpPr/>
          <p:nvPr/>
        </p:nvCxnSpPr>
        <p:spPr>
          <a:xfrm rot="5400000">
            <a:off x="3307707" y="2197764"/>
            <a:ext cx="1155600" cy="1119000"/>
          </a:xfrm>
          <a:prstGeom prst="curvedConnector3">
            <a:avLst>
              <a:gd fmla="val 7441" name="adj1"/>
            </a:avLst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78" name="Google Shape;678;p52"/>
          <p:cNvSpPr/>
          <p:nvPr/>
        </p:nvSpPr>
        <p:spPr>
          <a:xfrm>
            <a:off x="2759625" y="3919400"/>
            <a:ext cx="2101200" cy="12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"/>
          <p:cNvSpPr/>
          <p:nvPr/>
        </p:nvSpPr>
        <p:spPr>
          <a:xfrm>
            <a:off x="4901212" y="3919947"/>
            <a:ext cx="2101200" cy="12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2"/>
          <p:cNvSpPr/>
          <p:nvPr/>
        </p:nvSpPr>
        <p:spPr>
          <a:xfrm>
            <a:off x="7042799" y="3920230"/>
            <a:ext cx="2101200" cy="12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2"/>
          <p:cNvSpPr/>
          <p:nvPr/>
        </p:nvSpPr>
        <p:spPr>
          <a:xfrm>
            <a:off x="4111200" y="2433175"/>
            <a:ext cx="5032800" cy="984300"/>
          </a:xfrm>
          <a:prstGeom prst="rect">
            <a:avLst/>
          </a:prstGeom>
          <a:solidFill>
            <a:srgbClr val="7BB801">
              <a:alpha val="4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2"/>
          <p:cNvSpPr txBox="1"/>
          <p:nvPr/>
        </p:nvSpPr>
        <p:spPr>
          <a:xfrm>
            <a:off x="4279429" y="2597857"/>
            <a:ext cx="124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 WEEK </a:t>
            </a:r>
            <a:endParaRPr b="1"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RESUPPLY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83" name="Google Shape;683;p52"/>
          <p:cNvGrpSpPr/>
          <p:nvPr/>
        </p:nvGrpSpPr>
        <p:grpSpPr>
          <a:xfrm>
            <a:off x="7565661" y="2621763"/>
            <a:ext cx="1483099" cy="652500"/>
            <a:chOff x="3763313" y="2991395"/>
            <a:chExt cx="1629600" cy="652500"/>
          </a:xfrm>
        </p:grpSpPr>
        <p:sp>
          <p:nvSpPr>
            <p:cNvPr id="684" name="Google Shape;684;p52"/>
            <p:cNvSpPr txBox="1"/>
            <p:nvPr/>
          </p:nvSpPr>
          <p:spPr>
            <a:xfrm>
              <a:off x="3763314" y="2991395"/>
              <a:ext cx="1629600" cy="6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2.63</a:t>
              </a:r>
              <a:r>
                <a:rPr b="1" lang="en" sz="1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lang="en" sz="28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endParaRPr b="1" sz="2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85" name="Google Shape;685;p52"/>
            <p:cNvSpPr txBox="1"/>
            <p:nvPr/>
          </p:nvSpPr>
          <p:spPr>
            <a:xfrm>
              <a:off x="3763313" y="3310320"/>
              <a:ext cx="16296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Annual Operations Cost</a:t>
              </a:r>
              <a:endParaRPr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86" name="Google Shape;686;p52"/>
          <p:cNvGrpSpPr/>
          <p:nvPr/>
        </p:nvGrpSpPr>
        <p:grpSpPr>
          <a:xfrm>
            <a:off x="6013088" y="2620804"/>
            <a:ext cx="1309234" cy="585618"/>
            <a:chOff x="2394351" y="2877956"/>
            <a:chExt cx="1699200" cy="585618"/>
          </a:xfrm>
        </p:grpSpPr>
        <p:sp>
          <p:nvSpPr>
            <p:cNvPr id="687" name="Google Shape;687;p52"/>
            <p:cNvSpPr txBox="1"/>
            <p:nvPr/>
          </p:nvSpPr>
          <p:spPr>
            <a:xfrm>
              <a:off x="2394351" y="2877956"/>
              <a:ext cx="1699200" cy="5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223 K </a:t>
              </a:r>
              <a:endParaRPr sz="2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88" name="Google Shape;688;p52"/>
            <p:cNvSpPr txBox="1"/>
            <p:nvPr/>
          </p:nvSpPr>
          <p:spPr>
            <a:xfrm>
              <a:off x="2404944" y="3192674"/>
              <a:ext cx="16188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Annual Shipping Cost</a:t>
              </a:r>
              <a:endParaRPr sz="700"/>
            </a:p>
          </p:txBody>
        </p:sp>
      </p:grpSp>
      <p:sp>
        <p:nvSpPr>
          <p:cNvPr id="689" name="Google Shape;689;p52"/>
          <p:cNvSpPr/>
          <p:nvPr/>
        </p:nvSpPr>
        <p:spPr>
          <a:xfrm flipH="1">
            <a:off x="2759625" y="3353796"/>
            <a:ext cx="6380100" cy="607500"/>
          </a:xfrm>
          <a:prstGeom prst="round1Rect">
            <a:avLst>
              <a:gd fmla="val 50000" name="adj"/>
            </a:avLst>
          </a:prstGeom>
          <a:solidFill>
            <a:srgbClr val="AEAE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Customer Cities</a:t>
            </a:r>
            <a:endParaRPr i="1" sz="120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690" name="Google Shape;690;p52"/>
          <p:cNvSpPr/>
          <p:nvPr/>
        </p:nvSpPr>
        <p:spPr>
          <a:xfrm>
            <a:off x="8565322" y="3417404"/>
            <a:ext cx="425062" cy="44833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1" name="Google Shape;691;p52"/>
          <p:cNvSpPr/>
          <p:nvPr/>
        </p:nvSpPr>
        <p:spPr>
          <a:xfrm>
            <a:off x="4924100" y="4001875"/>
            <a:ext cx="2101200" cy="507000"/>
          </a:xfrm>
          <a:prstGeom prst="round1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Mpumalanga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2" name="Google Shape;692;p52"/>
          <p:cNvSpPr/>
          <p:nvPr/>
        </p:nvSpPr>
        <p:spPr>
          <a:xfrm>
            <a:off x="7042775" y="4004925"/>
            <a:ext cx="2101200" cy="507000"/>
          </a:xfrm>
          <a:prstGeom prst="round1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Eastern Cape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93" name="Google Shape;693;p52"/>
          <p:cNvGrpSpPr/>
          <p:nvPr/>
        </p:nvGrpSpPr>
        <p:grpSpPr>
          <a:xfrm>
            <a:off x="4993813" y="4397225"/>
            <a:ext cx="672737" cy="580800"/>
            <a:chOff x="2857488" y="4446225"/>
            <a:chExt cx="672737" cy="580800"/>
          </a:xfrm>
        </p:grpSpPr>
        <p:sp>
          <p:nvSpPr>
            <p:cNvPr id="694" name="Google Shape;694;p52"/>
            <p:cNvSpPr txBox="1"/>
            <p:nvPr/>
          </p:nvSpPr>
          <p:spPr>
            <a:xfrm>
              <a:off x="2857488" y="4446225"/>
              <a:ext cx="656400" cy="5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32 </a:t>
              </a:r>
              <a:endParaRPr sz="2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95" name="Google Shape;695;p52"/>
            <p:cNvSpPr txBox="1"/>
            <p:nvPr/>
          </p:nvSpPr>
          <p:spPr>
            <a:xfrm>
              <a:off x="2873825" y="4756125"/>
              <a:ext cx="6564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customers</a:t>
              </a:r>
              <a:endParaRPr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96" name="Google Shape;696;p52"/>
          <p:cNvGrpSpPr/>
          <p:nvPr/>
        </p:nvGrpSpPr>
        <p:grpSpPr>
          <a:xfrm>
            <a:off x="7157363" y="4397225"/>
            <a:ext cx="672737" cy="580800"/>
            <a:chOff x="2857488" y="4446225"/>
            <a:chExt cx="672737" cy="580800"/>
          </a:xfrm>
        </p:grpSpPr>
        <p:sp>
          <p:nvSpPr>
            <p:cNvPr id="697" name="Google Shape;697;p52"/>
            <p:cNvSpPr txBox="1"/>
            <p:nvPr/>
          </p:nvSpPr>
          <p:spPr>
            <a:xfrm>
              <a:off x="2857488" y="4446225"/>
              <a:ext cx="656400" cy="5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25 </a:t>
              </a:r>
              <a:endParaRPr sz="2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98" name="Google Shape;698;p52"/>
            <p:cNvSpPr txBox="1"/>
            <p:nvPr/>
          </p:nvSpPr>
          <p:spPr>
            <a:xfrm>
              <a:off x="2873825" y="4756125"/>
              <a:ext cx="6564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customers</a:t>
              </a:r>
              <a:endParaRPr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99" name="Google Shape;699;p52"/>
          <p:cNvGrpSpPr/>
          <p:nvPr/>
        </p:nvGrpSpPr>
        <p:grpSpPr>
          <a:xfrm>
            <a:off x="3588825" y="4409414"/>
            <a:ext cx="1309200" cy="548168"/>
            <a:chOff x="6931400" y="2084091"/>
            <a:chExt cx="1309200" cy="548168"/>
          </a:xfrm>
        </p:grpSpPr>
        <p:sp>
          <p:nvSpPr>
            <p:cNvPr id="700" name="Google Shape;700;p52"/>
            <p:cNvSpPr txBox="1"/>
            <p:nvPr/>
          </p:nvSpPr>
          <p:spPr>
            <a:xfrm>
              <a:off x="6931400" y="2361359"/>
              <a:ext cx="13092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Annual Shipping Cost</a:t>
              </a:r>
              <a:endParaRPr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1" name="Google Shape;701;p52"/>
            <p:cNvSpPr txBox="1"/>
            <p:nvPr/>
          </p:nvSpPr>
          <p:spPr>
            <a:xfrm>
              <a:off x="6931400" y="2084091"/>
              <a:ext cx="124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28.6 K </a:t>
              </a:r>
              <a:endParaRPr sz="215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02" name="Google Shape;702;p52"/>
          <p:cNvGrpSpPr/>
          <p:nvPr/>
        </p:nvGrpSpPr>
        <p:grpSpPr>
          <a:xfrm>
            <a:off x="5700063" y="4376757"/>
            <a:ext cx="1309200" cy="580825"/>
            <a:chOff x="6931400" y="2051434"/>
            <a:chExt cx="1309200" cy="580825"/>
          </a:xfrm>
        </p:grpSpPr>
        <p:sp>
          <p:nvSpPr>
            <p:cNvPr id="703" name="Google Shape;703;p52"/>
            <p:cNvSpPr txBox="1"/>
            <p:nvPr/>
          </p:nvSpPr>
          <p:spPr>
            <a:xfrm>
              <a:off x="6931400" y="2361359"/>
              <a:ext cx="13092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Annual Shipping Cost</a:t>
              </a:r>
              <a:endParaRPr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4" name="Google Shape;704;p52"/>
            <p:cNvSpPr txBox="1"/>
            <p:nvPr/>
          </p:nvSpPr>
          <p:spPr>
            <a:xfrm>
              <a:off x="6931400" y="2051434"/>
              <a:ext cx="1248900" cy="5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51.3</a:t>
              </a:r>
              <a:r>
                <a:rPr b="1" lang="en" sz="1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lang="en" sz="29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lang="en" sz="25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K </a:t>
              </a:r>
              <a:endParaRPr sz="215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05" name="Google Shape;705;p52"/>
          <p:cNvGrpSpPr/>
          <p:nvPr/>
        </p:nvGrpSpPr>
        <p:grpSpPr>
          <a:xfrm>
            <a:off x="7848513" y="4393082"/>
            <a:ext cx="1309200" cy="580825"/>
            <a:chOff x="6931400" y="2051434"/>
            <a:chExt cx="1309200" cy="580825"/>
          </a:xfrm>
        </p:grpSpPr>
        <p:sp>
          <p:nvSpPr>
            <p:cNvPr id="706" name="Google Shape;706;p52"/>
            <p:cNvSpPr txBox="1"/>
            <p:nvPr/>
          </p:nvSpPr>
          <p:spPr>
            <a:xfrm>
              <a:off x="6931400" y="2361359"/>
              <a:ext cx="13092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Annual Shipping Cost</a:t>
              </a:r>
              <a:endParaRPr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7" name="Google Shape;707;p52"/>
            <p:cNvSpPr txBox="1"/>
            <p:nvPr/>
          </p:nvSpPr>
          <p:spPr>
            <a:xfrm>
              <a:off x="6931400" y="2051434"/>
              <a:ext cx="1248900" cy="5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57.2</a:t>
              </a:r>
              <a:r>
                <a:rPr b="1" lang="en" sz="29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lang="en" sz="25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K </a:t>
              </a:r>
              <a:endParaRPr sz="215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08" name="Google Shape;708;p52"/>
          <p:cNvSpPr/>
          <p:nvPr/>
        </p:nvSpPr>
        <p:spPr>
          <a:xfrm>
            <a:off x="2759625" y="3996364"/>
            <a:ext cx="1650300" cy="507000"/>
          </a:xfrm>
          <a:prstGeom prst="round1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Limpopo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09" name="Google Shape;709;p52"/>
          <p:cNvGrpSpPr/>
          <p:nvPr/>
        </p:nvGrpSpPr>
        <p:grpSpPr>
          <a:xfrm>
            <a:off x="2865663" y="4397225"/>
            <a:ext cx="672737" cy="580800"/>
            <a:chOff x="2857488" y="4446225"/>
            <a:chExt cx="672737" cy="580800"/>
          </a:xfrm>
        </p:grpSpPr>
        <p:sp>
          <p:nvSpPr>
            <p:cNvPr id="710" name="Google Shape;710;p52"/>
            <p:cNvSpPr txBox="1"/>
            <p:nvPr/>
          </p:nvSpPr>
          <p:spPr>
            <a:xfrm>
              <a:off x="2857488" y="4446225"/>
              <a:ext cx="656400" cy="5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35 </a:t>
              </a:r>
              <a:endParaRPr sz="2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1" name="Google Shape;711;p52"/>
            <p:cNvSpPr txBox="1"/>
            <p:nvPr/>
          </p:nvSpPr>
          <p:spPr>
            <a:xfrm>
              <a:off x="2873825" y="4756125"/>
              <a:ext cx="6564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customers</a:t>
              </a:r>
              <a:endParaRPr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12" name="Google Shape;712;p52"/>
          <p:cNvSpPr txBox="1"/>
          <p:nvPr/>
        </p:nvSpPr>
        <p:spPr>
          <a:xfrm>
            <a:off x="7012657" y="1093661"/>
            <a:ext cx="1947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2,868</a:t>
            </a:r>
            <a:endParaRPr sz="3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3" name="Google Shape;713;p52"/>
          <p:cNvPicPr preferRelativeResize="0"/>
          <p:nvPr/>
        </p:nvPicPr>
        <p:blipFill rotWithShape="1">
          <a:blip r:embed="rId5">
            <a:alphaModFix/>
          </a:blip>
          <a:srcRect b="0" l="0" r="0" t="47924"/>
          <a:stretch/>
        </p:blipFill>
        <p:spPr>
          <a:xfrm>
            <a:off x="113061" y="4493580"/>
            <a:ext cx="664078" cy="360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52"/>
          <p:cNvGrpSpPr/>
          <p:nvPr/>
        </p:nvGrpSpPr>
        <p:grpSpPr>
          <a:xfrm>
            <a:off x="303207" y="4197689"/>
            <a:ext cx="773743" cy="668473"/>
            <a:chOff x="-2601776" y="5050112"/>
            <a:chExt cx="2581727" cy="2230474"/>
          </a:xfrm>
        </p:grpSpPr>
        <p:pic>
          <p:nvPicPr>
            <p:cNvPr id="715" name="Google Shape;715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601776" y="5050112"/>
              <a:ext cx="2581727" cy="2230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52"/>
            <p:cNvPicPr preferRelativeResize="0"/>
            <p:nvPr/>
          </p:nvPicPr>
          <p:blipFill rotWithShape="1">
            <a:blip r:embed="rId7">
              <a:alphaModFix/>
            </a:blip>
            <a:srcRect b="5602" l="33390" r="37248" t="72245"/>
            <a:stretch/>
          </p:blipFill>
          <p:spPr>
            <a:xfrm>
              <a:off x="-1509212" y="6648280"/>
              <a:ext cx="945127" cy="624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" name="Google Shape;717;p52"/>
          <p:cNvSpPr txBox="1"/>
          <p:nvPr/>
        </p:nvSpPr>
        <p:spPr>
          <a:xfrm>
            <a:off x="0" y="4820400"/>
            <a:ext cx="739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Note: calculations can be found in appendix</a:t>
            </a:r>
            <a:endParaRPr sz="9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3"/>
          <p:cNvSpPr txBox="1"/>
          <p:nvPr>
            <p:ph type="ctrTitle"/>
          </p:nvPr>
        </p:nvSpPr>
        <p:spPr>
          <a:xfrm>
            <a:off x="362475" y="3676475"/>
            <a:ext cx="39819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FORWARD</a:t>
            </a:r>
            <a:endParaRPr/>
          </a:p>
        </p:txBody>
      </p:sp>
      <p:sp>
        <p:nvSpPr>
          <p:cNvPr id="723" name="Google Shape;723;p53"/>
          <p:cNvSpPr txBox="1"/>
          <p:nvPr>
            <p:ph idx="1" type="subTitle"/>
          </p:nvPr>
        </p:nvSpPr>
        <p:spPr>
          <a:xfrm>
            <a:off x="362475" y="4435750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Expected Volume and Product Line Assessments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MEMBERS</a:t>
            </a:r>
            <a:endParaRPr/>
          </a:p>
        </p:txBody>
      </p:sp>
      <p:sp>
        <p:nvSpPr>
          <p:cNvPr id="205" name="Google Shape;205;p36"/>
          <p:cNvSpPr/>
          <p:nvPr/>
        </p:nvSpPr>
        <p:spPr>
          <a:xfrm>
            <a:off x="4636716" y="1185451"/>
            <a:ext cx="1904100" cy="3426300"/>
          </a:xfrm>
          <a:prstGeom prst="round1Rect">
            <a:avLst>
              <a:gd fmla="val 29922" name="adj"/>
            </a:avLst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/>
          <p:nvPr/>
        </p:nvSpPr>
        <p:spPr>
          <a:xfrm>
            <a:off x="4634219" y="3005651"/>
            <a:ext cx="1757100" cy="1603200"/>
          </a:xfrm>
          <a:prstGeom prst="round1Rect">
            <a:avLst>
              <a:gd fmla="val 2982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 rotWithShape="1">
          <a:blip r:embed="rId3">
            <a:alphaModFix/>
          </a:blip>
          <a:srcRect b="10096" l="0" r="0" t="0"/>
          <a:stretch/>
        </p:blipFill>
        <p:spPr>
          <a:xfrm>
            <a:off x="4782118" y="2547894"/>
            <a:ext cx="1757100" cy="205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/>
          <p:nvPr/>
        </p:nvSpPr>
        <p:spPr>
          <a:xfrm>
            <a:off x="6722993" y="1188245"/>
            <a:ext cx="1904100" cy="3426300"/>
          </a:xfrm>
          <a:prstGeom prst="round1Rect">
            <a:avLst>
              <a:gd fmla="val 29922" name="adj"/>
            </a:avLst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/>
          <p:nvPr/>
        </p:nvSpPr>
        <p:spPr>
          <a:xfrm>
            <a:off x="6711669" y="3005651"/>
            <a:ext cx="1757100" cy="1603200"/>
          </a:xfrm>
          <a:prstGeom prst="round1Rect">
            <a:avLst>
              <a:gd fmla="val 2982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 rotWithShape="1">
          <a:blip r:embed="rId4">
            <a:alphaModFix/>
          </a:blip>
          <a:srcRect b="10618" l="6173" r="0" t="0"/>
          <a:stretch/>
        </p:blipFill>
        <p:spPr>
          <a:xfrm>
            <a:off x="6920029" y="2586153"/>
            <a:ext cx="1696651" cy="20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/>
          <p:nvPr/>
        </p:nvSpPr>
        <p:spPr>
          <a:xfrm>
            <a:off x="2560558" y="1186365"/>
            <a:ext cx="1904100" cy="3426300"/>
          </a:xfrm>
          <a:prstGeom prst="round1Rect">
            <a:avLst>
              <a:gd fmla="val 29922" name="adj"/>
            </a:avLst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/>
          <p:nvPr/>
        </p:nvSpPr>
        <p:spPr>
          <a:xfrm>
            <a:off x="2561806" y="3005651"/>
            <a:ext cx="1757100" cy="1603200"/>
          </a:xfrm>
          <a:prstGeom prst="round1Rect">
            <a:avLst>
              <a:gd fmla="val 2982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/>
          <p:nvPr/>
        </p:nvSpPr>
        <p:spPr>
          <a:xfrm>
            <a:off x="489394" y="1188277"/>
            <a:ext cx="1904100" cy="3426300"/>
          </a:xfrm>
          <a:prstGeom prst="round1Rect">
            <a:avLst>
              <a:gd fmla="val 29922" name="adj"/>
            </a:avLst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173" y="2546872"/>
            <a:ext cx="1696651" cy="205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/>
          <p:nvPr/>
        </p:nvSpPr>
        <p:spPr>
          <a:xfrm>
            <a:off x="489394" y="3005651"/>
            <a:ext cx="1757100" cy="1603200"/>
          </a:xfrm>
          <a:prstGeom prst="round1Rect">
            <a:avLst>
              <a:gd fmla="val 2982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/>
        </p:nvSpPr>
        <p:spPr>
          <a:xfrm>
            <a:off x="4660496" y="1248401"/>
            <a:ext cx="17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1A"/>
                </a:solidFill>
                <a:latin typeface="PT Sans"/>
                <a:ea typeface="PT Sans"/>
                <a:cs typeface="PT Sans"/>
                <a:sym typeface="PT Sans"/>
              </a:rPr>
              <a:t>Vedant</a:t>
            </a:r>
            <a:r>
              <a:rPr b="1" lang="en" sz="1700">
                <a:solidFill>
                  <a:srgbClr val="00001A"/>
                </a:solidFill>
                <a:latin typeface="PT Sans"/>
                <a:ea typeface="PT Sans"/>
                <a:cs typeface="PT Sans"/>
                <a:sym typeface="PT Sans"/>
              </a:rPr>
              <a:t> Kulkarni</a:t>
            </a:r>
            <a:endParaRPr b="1" sz="1700">
              <a:solidFill>
                <a:srgbClr val="00001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 rotWithShape="1">
          <a:blip r:embed="rId6">
            <a:alphaModFix/>
          </a:blip>
          <a:srcRect b="17541" l="0" r="3437" t="2834"/>
          <a:stretch/>
        </p:blipFill>
        <p:spPr>
          <a:xfrm>
            <a:off x="677986" y="2558517"/>
            <a:ext cx="1696650" cy="205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504284" y="1248401"/>
            <a:ext cx="17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1A"/>
                </a:solidFill>
                <a:latin typeface="PT Sans"/>
                <a:ea typeface="PT Sans"/>
                <a:cs typeface="PT Sans"/>
                <a:sym typeface="PT Sans"/>
              </a:rPr>
              <a:t>Chaim</a:t>
            </a:r>
            <a:r>
              <a:rPr b="1" lang="en" sz="1700">
                <a:solidFill>
                  <a:srgbClr val="00001A"/>
                </a:solidFill>
                <a:latin typeface="PT Sans"/>
                <a:ea typeface="PT Sans"/>
                <a:cs typeface="PT Sans"/>
                <a:sym typeface="PT Sans"/>
              </a:rPr>
              <a:t> Yi</a:t>
            </a:r>
            <a:endParaRPr b="1" sz="1700">
              <a:solidFill>
                <a:srgbClr val="00001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84319" y="1825040"/>
            <a:ext cx="175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900">
                <a:solidFill>
                  <a:srgbClr val="60707A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BS Personal Finance</a:t>
            </a:r>
            <a:endParaRPr i="1" sz="900">
              <a:solidFill>
                <a:srgbClr val="60707A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2579234" y="1248401"/>
            <a:ext cx="17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1A"/>
                </a:solidFill>
                <a:latin typeface="PT Sans"/>
                <a:ea typeface="PT Sans"/>
                <a:cs typeface="PT Sans"/>
                <a:sym typeface="PT Sans"/>
              </a:rPr>
              <a:t>Jillian Wedin</a:t>
            </a:r>
            <a:endParaRPr b="1" sz="1700">
              <a:solidFill>
                <a:srgbClr val="00001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2559269" y="1825040"/>
            <a:ext cx="18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900">
                <a:solidFill>
                  <a:srgbClr val="60707A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BBA Finance, Investment, &amp; Banking </a:t>
            </a:r>
            <a:endParaRPr i="1" sz="900">
              <a:solidFill>
                <a:srgbClr val="60707A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4640519" y="1825040"/>
            <a:ext cx="19053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0707A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BS Mass Communication &amp; Management Information Systems </a:t>
            </a:r>
            <a:endParaRPr i="1" sz="900">
              <a:solidFill>
                <a:srgbClr val="60707A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900">
              <a:solidFill>
                <a:srgbClr val="60707A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6744234" y="1248401"/>
            <a:ext cx="17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1A"/>
                </a:solidFill>
                <a:latin typeface="PT Sans"/>
                <a:ea typeface="PT Sans"/>
                <a:cs typeface="PT Sans"/>
                <a:sym typeface="PT Sans"/>
              </a:rPr>
              <a:t>Sarah LaBorde</a:t>
            </a:r>
            <a:endParaRPr b="1" sz="1700">
              <a:solidFill>
                <a:srgbClr val="00001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6750819" y="1825040"/>
            <a:ext cx="1905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0707A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BBA Finance, Investment, &amp; Banking; and Marketing</a:t>
            </a:r>
            <a:endParaRPr i="1" sz="900">
              <a:solidFill>
                <a:srgbClr val="60707A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0707A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900">
              <a:solidFill>
                <a:srgbClr val="60707A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509356" y="1505584"/>
            <a:ext cx="175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2023 MSBA Candidate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2584306" y="1505584"/>
            <a:ext cx="186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2023 MSBA Candidate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4659244" y="1505584"/>
            <a:ext cx="190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2023 MSBA Candidate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6754381" y="1505584"/>
            <a:ext cx="190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2023 MSBA Candidate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36"/>
          <p:cNvSpPr txBox="1"/>
          <p:nvPr>
            <p:ph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4"/>
          <p:cNvSpPr/>
          <p:nvPr/>
        </p:nvSpPr>
        <p:spPr>
          <a:xfrm>
            <a:off x="423875" y="1139550"/>
            <a:ext cx="7847700" cy="426000"/>
          </a:xfrm>
          <a:prstGeom prst="round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54"/>
          <p:cNvPicPr preferRelativeResize="0"/>
          <p:nvPr/>
        </p:nvPicPr>
        <p:blipFill rotWithShape="1">
          <a:blip r:embed="rId3">
            <a:alphaModFix/>
          </a:blip>
          <a:srcRect b="22515" l="9763" r="15020" t="24230"/>
          <a:stretch/>
        </p:blipFill>
        <p:spPr>
          <a:xfrm>
            <a:off x="4325422" y="1815816"/>
            <a:ext cx="1202625" cy="1123897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PRODUCT LINE FORECASTS FOR TOP BRANDS</a:t>
            </a:r>
            <a:endParaRPr/>
          </a:p>
        </p:txBody>
      </p:sp>
      <p:sp>
        <p:nvSpPr>
          <p:cNvPr id="731" name="Google Shape;731;p54"/>
          <p:cNvSpPr txBox="1"/>
          <p:nvPr>
            <p:ph idx="1" type="body"/>
          </p:nvPr>
        </p:nvSpPr>
        <p:spPr>
          <a:xfrm>
            <a:off x="405325" y="5568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many of a particular product should we be producing in the future?</a:t>
            </a:r>
            <a:endParaRPr/>
          </a:p>
        </p:txBody>
      </p:sp>
      <p:sp>
        <p:nvSpPr>
          <p:cNvPr id="732" name="Google Shape;732;p54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HEINEKEN’S Top Selling Product Lines Have Favorable Forecasts </a:t>
            </a:r>
            <a:endParaRPr/>
          </a:p>
        </p:txBody>
      </p:sp>
      <p:graphicFrame>
        <p:nvGraphicFramePr>
          <p:cNvPr id="733" name="Google Shape;733;p54"/>
          <p:cNvGraphicFramePr/>
          <p:nvPr/>
        </p:nvGraphicFramePr>
        <p:xfrm>
          <a:off x="405329" y="29777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{9C9A1742-7FEF-4902-BDEC-5B7D428088A2}</a:tableStyleId>
              </a:tblPr>
              <a:tblGrid>
                <a:gridCol w="1371125"/>
                <a:gridCol w="1148925"/>
              </a:tblGrid>
              <a:tr h="387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Amstel Lager</a:t>
                      </a:r>
                      <a:endParaRPr b="1" sz="1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</a:tr>
              <a:tr h="21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Product</a:t>
                      </a:r>
                      <a:endParaRPr sz="6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Volume (hL)</a:t>
                      </a:r>
                      <a:endParaRPr sz="6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18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Amstel Lager RB 660ml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557.08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418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Amstel Lager Can 440ml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35.22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Amstel Lager Can 6x440ml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18.12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4" name="Google Shape;734;p54"/>
          <p:cNvGraphicFramePr/>
          <p:nvPr/>
        </p:nvGraphicFramePr>
        <p:xfrm>
          <a:off x="3078391" y="2977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{9C9A1742-7FEF-4902-BDEC-5B7D428088A2}</a:tableStyleId>
              </a:tblPr>
              <a:tblGrid>
                <a:gridCol w="1371125"/>
                <a:gridCol w="1148925"/>
              </a:tblGrid>
              <a:tr h="387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Heineken Lager</a:t>
                      </a:r>
                      <a:endParaRPr b="1" sz="1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</a:tr>
              <a:tr h="21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Product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Volume (hL)</a:t>
                      </a:r>
                      <a:endParaRPr sz="6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Heineken Lager NRB 650ml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1,068.06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Heineken Lager NRB 12x650ml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124.71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Heineken Lager NRB 6x330ml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81.99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5" name="Google Shape;735;p54"/>
          <p:cNvGraphicFramePr/>
          <p:nvPr/>
        </p:nvGraphicFramePr>
        <p:xfrm>
          <a:off x="5751454" y="29587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{9C9A1742-7FEF-4902-BDEC-5B7D428088A2}</a:tableStyleId>
              </a:tblPr>
              <a:tblGrid>
                <a:gridCol w="1371125"/>
                <a:gridCol w="1148925"/>
              </a:tblGrid>
              <a:tr h="387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Windhoek Lager</a:t>
                      </a:r>
                      <a:endParaRPr b="1" sz="1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</a:tr>
              <a:tr h="21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Product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Volume (hL)</a:t>
                      </a:r>
                      <a:endParaRPr sz="6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Windhoek Lager Can 440ml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46.96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Windhoek Lager NRB 330ml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31.63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Windhoek Lager Can 6x440ml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24.32</a:t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>
                        <a:alpha val="4938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736" name="Google Shape;736;p54"/>
          <p:cNvPicPr preferRelativeResize="0"/>
          <p:nvPr/>
        </p:nvPicPr>
        <p:blipFill rotWithShape="1">
          <a:blip r:embed="rId4">
            <a:alphaModFix/>
          </a:blip>
          <a:srcRect b="13533" l="32744" r="34465" t="3493"/>
          <a:stretch/>
        </p:blipFill>
        <p:spPr>
          <a:xfrm>
            <a:off x="1266645" y="1816312"/>
            <a:ext cx="394461" cy="977252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737" name="Google Shape;737;p54"/>
          <p:cNvPicPr preferRelativeResize="0"/>
          <p:nvPr/>
        </p:nvPicPr>
        <p:blipFill rotWithShape="1">
          <a:blip r:embed="rId5">
            <a:alphaModFix/>
          </a:blip>
          <a:srcRect b="0" l="33956" r="32699" t="0"/>
          <a:stretch/>
        </p:blipFill>
        <p:spPr>
          <a:xfrm>
            <a:off x="4107475" y="1856696"/>
            <a:ext cx="349818" cy="999161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738" name="Google Shape;738;p54"/>
          <p:cNvPicPr preferRelativeResize="0"/>
          <p:nvPr/>
        </p:nvPicPr>
        <p:blipFill rotWithShape="1">
          <a:blip r:embed="rId6">
            <a:alphaModFix/>
          </a:blip>
          <a:srcRect b="0" l="28761" r="30551" t="0"/>
          <a:stretch/>
        </p:blipFill>
        <p:spPr>
          <a:xfrm>
            <a:off x="6537220" y="1856694"/>
            <a:ext cx="426884" cy="99916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85725">
              <a:srgbClr val="000000">
                <a:alpha val="50000"/>
              </a:srgbClr>
            </a:outerShdw>
          </a:effectLst>
        </p:spPr>
      </p:pic>
      <p:pic>
        <p:nvPicPr>
          <p:cNvPr id="739" name="Google Shape;73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50" y="1912666"/>
            <a:ext cx="784525" cy="78454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0" name="Google Shape;74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8175" y="1853012"/>
            <a:ext cx="903850" cy="9038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1" name="Google Shape;741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04534" y="1982563"/>
            <a:ext cx="825700" cy="825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2" name="Google Shape;742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23429" y="1815828"/>
            <a:ext cx="903849" cy="9038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3" name="Google Shape;743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67955" y="1907877"/>
            <a:ext cx="903849" cy="903873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4" name="Google Shape;744;p54"/>
          <p:cNvSpPr txBox="1"/>
          <p:nvPr/>
        </p:nvSpPr>
        <p:spPr>
          <a:xfrm>
            <a:off x="497730" y="1139550"/>
            <a:ext cx="22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57.7%   </a:t>
            </a:r>
            <a:r>
              <a:rPr b="1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Mpumalanga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745" name="Google Shape;745;p54"/>
          <p:cNvSpPr txBox="1"/>
          <p:nvPr/>
        </p:nvSpPr>
        <p:spPr>
          <a:xfrm>
            <a:off x="3340480" y="1139550"/>
            <a:ext cx="219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30%  </a:t>
            </a:r>
            <a:r>
              <a:rPr b="1" lang="en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Limpopo</a:t>
            </a:r>
            <a:r>
              <a:rPr b="1" lang="en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46" name="Google Shape;746;p54"/>
          <p:cNvSpPr txBox="1"/>
          <p:nvPr/>
        </p:nvSpPr>
        <p:spPr>
          <a:xfrm>
            <a:off x="6120230" y="1139550"/>
            <a:ext cx="20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12.3%   </a:t>
            </a:r>
            <a:r>
              <a:rPr b="1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Eastern Cape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747" name="Google Shape;747;p54"/>
          <p:cNvCxnSpPr/>
          <p:nvPr/>
        </p:nvCxnSpPr>
        <p:spPr>
          <a:xfrm>
            <a:off x="3048605" y="1178130"/>
            <a:ext cx="0" cy="35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54"/>
          <p:cNvCxnSpPr/>
          <p:nvPr/>
        </p:nvCxnSpPr>
        <p:spPr>
          <a:xfrm>
            <a:off x="5828355" y="1178130"/>
            <a:ext cx="0" cy="35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BETTING &amp; SUN SETTING</a:t>
            </a:r>
            <a:endParaRPr/>
          </a:p>
        </p:txBody>
      </p:sp>
      <p:sp>
        <p:nvSpPr>
          <p:cNvPr id="754" name="Google Shape;754;p55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Retire Light Beers and Launch Flavored Beverage to Capture Market Share</a:t>
            </a:r>
            <a:endParaRPr/>
          </a:p>
        </p:txBody>
      </p:sp>
      <p:sp>
        <p:nvSpPr>
          <p:cNvPr id="755" name="Google Shape;755;p55"/>
          <p:cNvSpPr/>
          <p:nvPr/>
        </p:nvSpPr>
        <p:spPr>
          <a:xfrm flipH="1">
            <a:off x="415550" y="1676275"/>
            <a:ext cx="8190300" cy="951600"/>
          </a:xfrm>
          <a:prstGeom prst="rect">
            <a:avLst/>
          </a:prstGeom>
          <a:solidFill>
            <a:srgbClr val="00802C">
              <a:alpha val="4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6" name="Google Shape;756;p55"/>
          <p:cNvSpPr/>
          <p:nvPr/>
        </p:nvSpPr>
        <p:spPr>
          <a:xfrm>
            <a:off x="415500" y="1116625"/>
            <a:ext cx="8190300" cy="607500"/>
          </a:xfrm>
          <a:prstGeom prst="round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BETTING BRANDS</a:t>
            </a:r>
            <a:endParaRPr b="1" sz="2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p55"/>
          <p:cNvSpPr txBox="1"/>
          <p:nvPr/>
        </p:nvSpPr>
        <p:spPr>
          <a:xfrm>
            <a:off x="4016079" y="1327425"/>
            <a:ext cx="406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Premium International | Flavored Beer: Sol</a:t>
            </a:r>
            <a:endParaRPr i="1"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55"/>
          <p:cNvSpPr txBox="1"/>
          <p:nvPr/>
        </p:nvSpPr>
        <p:spPr>
          <a:xfrm>
            <a:off x="415540" y="1792618"/>
            <a:ext cx="8190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6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 volume for competitor in flavored category 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96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Reinforce efforts for namesake brands &amp; premium experiences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9" name="Google Shape;759;p55"/>
          <p:cNvSpPr/>
          <p:nvPr/>
        </p:nvSpPr>
        <p:spPr>
          <a:xfrm>
            <a:off x="8076278" y="125037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0" name="Google Shape;760;p55"/>
          <p:cNvSpPr/>
          <p:nvPr/>
        </p:nvSpPr>
        <p:spPr>
          <a:xfrm>
            <a:off x="415500" y="2909193"/>
            <a:ext cx="8190300" cy="607500"/>
          </a:xfrm>
          <a:prstGeom prst="round1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SUN SETTING BRANDS</a:t>
            </a:r>
            <a:endParaRPr b="1" sz="20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55"/>
          <p:cNvSpPr txBox="1"/>
          <p:nvPr/>
        </p:nvSpPr>
        <p:spPr>
          <a:xfrm>
            <a:off x="415500" y="5459313"/>
            <a:ext cx="322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5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Char char="-"/>
            </a:pPr>
            <a:r>
              <a:t/>
            </a:r>
            <a:endParaRPr sz="1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2" name="Google Shape;762;p55"/>
          <p:cNvSpPr txBox="1"/>
          <p:nvPr/>
        </p:nvSpPr>
        <p:spPr>
          <a:xfrm>
            <a:off x="3578621" y="3160376"/>
            <a:ext cx="449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Amstel Radler | Tafel Lager | Windhoek Light | Amstel Light </a:t>
            </a:r>
            <a:endParaRPr i="1"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3" name="Google Shape;763;p55"/>
          <p:cNvSpPr/>
          <p:nvPr/>
        </p:nvSpPr>
        <p:spPr>
          <a:xfrm>
            <a:off x="8074729" y="3087894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4" name="Google Shape;764;p55"/>
          <p:cNvSpPr txBox="1"/>
          <p:nvPr/>
        </p:nvSpPr>
        <p:spPr>
          <a:xfrm>
            <a:off x="415550" y="3515852"/>
            <a:ext cx="8190300" cy="1179600"/>
          </a:xfrm>
          <a:prstGeom prst="rect">
            <a:avLst/>
          </a:prstGeom>
          <a:solidFill>
            <a:srgbClr val="B04C32">
              <a:alpha val="481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96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Radler underperforms against mainstream category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96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Tafel lager is worst performing lager with little growth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96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Growing and capturable market for mainstream lagers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96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Light beer category has decreasing market share overall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5" name="Google Shape;765;p55"/>
          <p:cNvSpPr txBox="1"/>
          <p:nvPr/>
        </p:nvSpPr>
        <p:spPr>
          <a:xfrm>
            <a:off x="0" y="4820400"/>
            <a:ext cx="739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Note: forecasts for each brand can be found in the appendix</a:t>
            </a:r>
            <a:endParaRPr sz="9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6"/>
          <p:cNvSpPr/>
          <p:nvPr/>
        </p:nvSpPr>
        <p:spPr>
          <a:xfrm flipH="1">
            <a:off x="255750" y="1184575"/>
            <a:ext cx="4255200" cy="3006900"/>
          </a:xfrm>
          <a:prstGeom prst="round1Rect">
            <a:avLst>
              <a:gd fmla="val 2275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Responsive: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Adapts to demand change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Closer proximity to customers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Capacity for 10 year forecasts 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71" name="Google Shape;771;p56"/>
          <p:cNvSpPr/>
          <p:nvPr/>
        </p:nvSpPr>
        <p:spPr>
          <a:xfrm>
            <a:off x="4677550" y="1184575"/>
            <a:ext cx="4255200" cy="3006900"/>
          </a:xfrm>
          <a:prstGeom prst="round1Rect">
            <a:avLst>
              <a:gd fmla="val 2275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Efficient: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Inventory turnover of 6.5x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Centroid locations minimize distance 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Dropping lines lowers inventory costs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Three centers reduces shipping costs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72" name="Google Shape;772;p56"/>
          <p:cNvSpPr/>
          <p:nvPr/>
        </p:nvSpPr>
        <p:spPr>
          <a:xfrm rot="10800000">
            <a:off x="3156900" y="2939950"/>
            <a:ext cx="2830200" cy="2830200"/>
          </a:xfrm>
          <a:prstGeom prst="pie">
            <a:avLst>
              <a:gd fmla="val 0" name="adj1"/>
              <a:gd fmla="val 1076698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6"/>
          <p:cNvSpPr/>
          <p:nvPr/>
        </p:nvSpPr>
        <p:spPr>
          <a:xfrm>
            <a:off x="255750" y="4304400"/>
            <a:ext cx="8668500" cy="39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Balance Responsive &amp; Efficient Supply Chain Strategies</a:t>
            </a:r>
            <a:endParaRPr sz="1600"/>
          </a:p>
        </p:txBody>
      </p:sp>
      <p:sp>
        <p:nvSpPr>
          <p:cNvPr id="774" name="Google Shape;774;p56"/>
          <p:cNvSpPr/>
          <p:nvPr/>
        </p:nvSpPr>
        <p:spPr>
          <a:xfrm>
            <a:off x="4353366" y="3295497"/>
            <a:ext cx="314625" cy="8291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Poppins"/>
              </a:rPr>
              <a:t>1</a:t>
            </a:r>
          </a:p>
        </p:txBody>
      </p:sp>
      <p:sp>
        <p:nvSpPr>
          <p:cNvPr id="775" name="Google Shape;775;p56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ENHANCING DISTRIBUTION</a:t>
            </a:r>
            <a:endParaRPr/>
          </a:p>
        </p:txBody>
      </p:sp>
      <p:sp>
        <p:nvSpPr>
          <p:cNvPr id="776" name="Google Shape;776;p56"/>
          <p:cNvSpPr txBox="1"/>
          <p:nvPr>
            <p:ph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Locations Lowers Costs and Increases Customer Satisfaction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7"/>
          <p:cNvSpPr/>
          <p:nvPr/>
        </p:nvSpPr>
        <p:spPr>
          <a:xfrm>
            <a:off x="4677550" y="1184575"/>
            <a:ext cx="4255200" cy="3006900"/>
          </a:xfrm>
          <a:prstGeom prst="round1Rect">
            <a:avLst>
              <a:gd fmla="val 2275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Best Performance</a:t>
            </a:r>
            <a:r>
              <a:rPr lang="en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Premium product lines have the strongest market share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82" name="Google Shape;782;p57"/>
          <p:cNvSpPr/>
          <p:nvPr/>
        </p:nvSpPr>
        <p:spPr>
          <a:xfrm flipH="1">
            <a:off x="255750" y="1184575"/>
            <a:ext cx="4255200" cy="3006900"/>
          </a:xfrm>
          <a:prstGeom prst="round1Rect">
            <a:avLst>
              <a:gd fmla="val 2275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Demographic Segmentation: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Target customers defined by clusters 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Lager preference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Ethnicity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Age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Residence area type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Financial standing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83" name="Google Shape;783;p57"/>
          <p:cNvSpPr/>
          <p:nvPr/>
        </p:nvSpPr>
        <p:spPr>
          <a:xfrm rot="10800000">
            <a:off x="3156900" y="2939950"/>
            <a:ext cx="2830200" cy="2830200"/>
          </a:xfrm>
          <a:prstGeom prst="pie">
            <a:avLst>
              <a:gd fmla="val 0" name="adj1"/>
              <a:gd fmla="val 1076698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4" name="Google Shape;784;p57"/>
          <p:cNvSpPr/>
          <p:nvPr/>
        </p:nvSpPr>
        <p:spPr>
          <a:xfrm>
            <a:off x="255750" y="4304400"/>
            <a:ext cx="8668500" cy="3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Aspirational Customers View Premium Items as High Value</a:t>
            </a:r>
            <a:endParaRPr i="1" sz="1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5" name="Google Shape;785;p57"/>
          <p:cNvSpPr/>
          <p:nvPr/>
        </p:nvSpPr>
        <p:spPr>
          <a:xfrm>
            <a:off x="4285766" y="3295498"/>
            <a:ext cx="572458" cy="8359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Poppins"/>
              </a:rPr>
              <a:t>2</a:t>
            </a:r>
          </a:p>
        </p:txBody>
      </p:sp>
      <p:sp>
        <p:nvSpPr>
          <p:cNvPr id="786" name="Google Shape;786;p57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POSITION AS PREMIUM EXPERIENCE</a:t>
            </a:r>
            <a:endParaRPr sz="3400"/>
          </a:p>
        </p:txBody>
      </p:sp>
      <p:sp>
        <p:nvSpPr>
          <p:cNvPr id="787" name="Google Shape;787;p57"/>
          <p:cNvSpPr txBox="1"/>
          <p:nvPr>
            <p:ph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</a:t>
            </a:r>
            <a:r>
              <a:rPr lang="en" sz="1750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"/>
              <a:t>to Aspirational Customers Who Desire a Premium Experience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/>
          <p:cNvSpPr/>
          <p:nvPr/>
        </p:nvSpPr>
        <p:spPr>
          <a:xfrm>
            <a:off x="4677550" y="1184575"/>
            <a:ext cx="4255200" cy="3006900"/>
          </a:xfrm>
          <a:prstGeom prst="round1Rect">
            <a:avLst>
              <a:gd fmla="val 2275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Launching New Products</a:t>
            </a:r>
            <a:r>
              <a:rPr lang="en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: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Produce and sell budding product types to prepare for future demands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Capture competitor market volume from flavored beer category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Utilize Sol for unique flavor profiles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Maintain 35% profit margin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93" name="Google Shape;793;p58"/>
          <p:cNvSpPr/>
          <p:nvPr/>
        </p:nvSpPr>
        <p:spPr>
          <a:xfrm flipH="1">
            <a:off x="255750" y="1184575"/>
            <a:ext cx="4255200" cy="3006900"/>
          </a:xfrm>
          <a:prstGeom prst="round1Rect">
            <a:avLst>
              <a:gd fmla="val 2275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Dropping Lines:</a:t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Drop underperforming products 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Light beers, Radler, &amp; Tafel Lager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Light"/>
              <a:buChar char="-"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Reallocate cost savings to other lines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94" name="Google Shape;794;p58"/>
          <p:cNvSpPr/>
          <p:nvPr/>
        </p:nvSpPr>
        <p:spPr>
          <a:xfrm rot="10800000">
            <a:off x="3156900" y="2939950"/>
            <a:ext cx="2830200" cy="2830200"/>
          </a:xfrm>
          <a:prstGeom prst="pie">
            <a:avLst>
              <a:gd fmla="val 0" name="adj1"/>
              <a:gd fmla="val 1076698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8"/>
          <p:cNvSpPr/>
          <p:nvPr/>
        </p:nvSpPr>
        <p:spPr>
          <a:xfrm>
            <a:off x="4285766" y="3295497"/>
            <a:ext cx="577002" cy="85523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Poppins"/>
              </a:rPr>
              <a:t>3</a:t>
            </a:r>
          </a:p>
        </p:txBody>
      </p:sp>
      <p:sp>
        <p:nvSpPr>
          <p:cNvPr id="796" name="Google Shape;796;p58"/>
          <p:cNvSpPr/>
          <p:nvPr/>
        </p:nvSpPr>
        <p:spPr>
          <a:xfrm>
            <a:off x="255750" y="4304400"/>
            <a:ext cx="8668500" cy="3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Capture Market Share &amp; Drop Poor Performing Product Lines</a:t>
            </a:r>
            <a:endParaRPr i="1" sz="1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97" name="Google Shape;797;p58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MODIFYING PRODUCT OFFERINGS</a:t>
            </a:r>
            <a:endParaRPr sz="3400"/>
          </a:p>
        </p:txBody>
      </p:sp>
      <p:sp>
        <p:nvSpPr>
          <p:cNvPr id="798" name="Google Shape;798;p58"/>
          <p:cNvSpPr txBox="1"/>
          <p:nvPr>
            <p:ph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Retire Light Beers and Launch Flavored Beverage to Capture Market Share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9"/>
          <p:cNvSpPr txBox="1"/>
          <p:nvPr/>
        </p:nvSpPr>
        <p:spPr>
          <a:xfrm>
            <a:off x="2551650" y="2110050"/>
            <a:ext cx="404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rPr>
              <a:t>THANK YOU</a:t>
            </a:r>
            <a:endParaRPr b="1" sz="4800">
              <a:solidFill>
                <a:schemeClr val="lt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0"/>
          <p:cNvSpPr txBox="1"/>
          <p:nvPr>
            <p:ph type="ctrTitle"/>
          </p:nvPr>
        </p:nvSpPr>
        <p:spPr>
          <a:xfrm>
            <a:off x="362475" y="388100"/>
            <a:ext cx="3981900" cy="16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809" name="Google Shape;809;p60"/>
          <p:cNvSpPr txBox="1"/>
          <p:nvPr/>
        </p:nvSpPr>
        <p:spPr>
          <a:xfrm>
            <a:off x="461425" y="2086100"/>
            <a:ext cx="2895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lphaUcPeriod"/>
            </a:pPr>
            <a:r>
              <a:rPr b="1" lang="en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lphaUcPeriod"/>
            </a:pPr>
            <a:r>
              <a:rPr b="1" lang="en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Clusters: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lphaUcPeriod"/>
            </a:pPr>
            <a:r>
              <a:rPr b="1" lang="en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Distribution Centers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lphaUcPeriod"/>
            </a:pPr>
            <a:r>
              <a:rPr b="1" lang="en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Brand Forecasts: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lphaUcPeriod"/>
            </a:pPr>
            <a:r>
              <a:rPr b="1" lang="en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Sunsetting &amp; Betting: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DATA</a:t>
            </a:r>
            <a:endParaRPr/>
          </a:p>
        </p:txBody>
      </p:sp>
      <p:sp>
        <p:nvSpPr>
          <p:cNvPr id="815" name="Google Shape;815;p61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2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821" name="Google Shape;821;p62"/>
          <p:cNvSpPr txBox="1"/>
          <p:nvPr>
            <p:ph idx="1" type="body"/>
          </p:nvPr>
        </p:nvSpPr>
        <p:spPr>
          <a:xfrm>
            <a:off x="311700" y="844300"/>
            <a:ext cx="85206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AND CUSTOMERS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Cleaning: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Removed the 12 records with null values from the customers data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Dropped the sales associated with the null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Added a new column that converts the RAND sales value to USD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Added a new column that converts hectoliters to liters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Added another columns that further converts liters to </a:t>
            </a:r>
            <a:r>
              <a:rPr lang="en"/>
              <a:t>milliliters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Created a new column which calculates the price per liter in RAND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Created a new column which converts the RAND value of price to USD</a:t>
            </a:r>
            <a:endParaRPr/>
          </a:p>
        </p:txBody>
      </p:sp>
      <p:sp>
        <p:nvSpPr>
          <p:cNvPr id="822" name="Google Shape;822;p62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graphicFrame>
        <p:nvGraphicFramePr>
          <p:cNvPr id="828" name="Google Shape;828;p63"/>
          <p:cNvGraphicFramePr/>
          <p:nvPr/>
        </p:nvGraphicFramePr>
        <p:xfrm>
          <a:off x="633400" y="152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{9C9A1742-7FEF-4902-BDEC-5B7D428088A2}</a:tableStyleId>
              </a:tblPr>
              <a:tblGrid>
                <a:gridCol w="1799350"/>
                <a:gridCol w="20928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Population (million)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47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Eastern Cape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6.52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Limpopo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6.10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Mpumalanga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4.78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9" name="Google Shape;829;p63"/>
          <p:cNvSpPr txBox="1"/>
          <p:nvPr/>
        </p:nvSpPr>
        <p:spPr>
          <a:xfrm>
            <a:off x="362538" y="4774200"/>
            <a:ext cx="778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World Population Review. “Population of Cities in South Africa 2023.” </a:t>
            </a:r>
            <a:r>
              <a:rPr i="1" lang="en" sz="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Population of Cities in South Africa 2023</a:t>
            </a:r>
            <a:r>
              <a:rPr lang="en" sz="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World Population Reviews, https://worldpopulationreview.com/countries/cities/south-africa.</a:t>
            </a:r>
            <a:endParaRPr sz="4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Galal, Saifaddin. “South Africa: Population by Province.” </a:t>
            </a:r>
            <a:r>
              <a:rPr i="1" lang="en" sz="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Statista</a:t>
            </a:r>
            <a:r>
              <a:rPr lang="en" sz="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7 Dec. 2022, https://www.statista.com/statistics/1112169/total-population-of-south-africa-by-province/?locale=en. </a:t>
            </a:r>
            <a:endParaRPr sz="4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Peltzer, K, et al. “Alcohol Use and Problem Drinking in South Africa: Findings from a National Population-Based Survey.” </a:t>
            </a:r>
            <a:r>
              <a:rPr i="1" lang="en" sz="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African Journal of Psychiatry</a:t>
            </a:r>
            <a:r>
              <a:rPr lang="en" sz="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U.S. National Library of Medicine, 14 Mar. 2011, https://pubmed.ncbi.nlm.nih.gov/21509408/#:~:text=Results%3A%20Current%20alcohol%20use%20was,%25.</a:t>
            </a:r>
            <a:endParaRPr sz="4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30" name="Google Shape;830;p63"/>
          <p:cNvGraphicFramePr/>
          <p:nvPr/>
        </p:nvGraphicFramePr>
        <p:xfrm>
          <a:off x="5337375" y="1565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{9C9A1742-7FEF-4902-BDEC-5B7D428088A2}</a:tableStyleId>
              </a:tblPr>
              <a:tblGrid>
                <a:gridCol w="1521900"/>
                <a:gridCol w="1521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South Africa (All)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Drinker Distribution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Male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41.5%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Female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17.1%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1" name="Google Shape;831;p63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/>
          <p:nvPr/>
        </p:nvSpPr>
        <p:spPr>
          <a:xfrm>
            <a:off x="224100" y="3541450"/>
            <a:ext cx="8695800" cy="111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218225" y="659125"/>
            <a:ext cx="4218300" cy="200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7"/>
          <p:cNvSpPr txBox="1"/>
          <p:nvPr/>
        </p:nvSpPr>
        <p:spPr>
          <a:xfrm>
            <a:off x="357425" y="1077850"/>
            <a:ext cx="3918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HEINEKEN is global beer company with legacy of  innovation and sustainability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Currently they desire to optimize their operations in South African regions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218227" y="179975"/>
            <a:ext cx="4218300" cy="8286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446825" y="324875"/>
            <a:ext cx="374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SITUATION</a:t>
            </a:r>
            <a:endParaRPr b="1" sz="27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4695600" y="659125"/>
            <a:ext cx="4218300" cy="200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/>
        </p:nvSpPr>
        <p:spPr>
          <a:xfrm>
            <a:off x="4855774" y="1077850"/>
            <a:ext cx="391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South African market is expected to grow by 30%</a:t>
            </a:r>
            <a:r>
              <a:rPr baseline="30000"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HEINEKEN can capitalize on consumer preferences and forecast demand to increase future sales  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1" name="Google Shape;241;p37"/>
          <p:cNvSpPr/>
          <p:nvPr/>
        </p:nvSpPr>
        <p:spPr>
          <a:xfrm flipH="1">
            <a:off x="4695573" y="179975"/>
            <a:ext cx="4218300" cy="828600"/>
          </a:xfrm>
          <a:prstGeom prst="round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4945175" y="324875"/>
            <a:ext cx="374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OPPORTUNITY</a:t>
            </a:r>
            <a:endParaRPr b="1" sz="27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224100" y="2866100"/>
            <a:ext cx="8695800" cy="7587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224100" y="3541450"/>
            <a:ext cx="8695800" cy="111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408063" y="3864371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Customer Segmentation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46" name="Google Shape;246;p37"/>
          <p:cNvCxnSpPr/>
          <p:nvPr/>
        </p:nvCxnSpPr>
        <p:spPr>
          <a:xfrm>
            <a:off x="2003106" y="3827771"/>
            <a:ext cx="0" cy="688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7"/>
          <p:cNvCxnSpPr/>
          <p:nvPr/>
        </p:nvCxnSpPr>
        <p:spPr>
          <a:xfrm>
            <a:off x="3715694" y="3827771"/>
            <a:ext cx="0" cy="688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7"/>
          <p:cNvSpPr txBox="1"/>
          <p:nvPr/>
        </p:nvSpPr>
        <p:spPr>
          <a:xfrm>
            <a:off x="2120650" y="3864371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Product Mix Offerings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3833238" y="3864371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Product Popularity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50" name="Google Shape;250;p37"/>
          <p:cNvCxnSpPr/>
          <p:nvPr/>
        </p:nvCxnSpPr>
        <p:spPr>
          <a:xfrm>
            <a:off x="7140869" y="3827771"/>
            <a:ext cx="0" cy="688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7"/>
          <p:cNvSpPr txBox="1"/>
          <p:nvPr/>
        </p:nvSpPr>
        <p:spPr>
          <a:xfrm>
            <a:off x="5545825" y="3864371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Demand Forecasts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52" name="Google Shape;252;p37"/>
          <p:cNvCxnSpPr/>
          <p:nvPr/>
        </p:nvCxnSpPr>
        <p:spPr>
          <a:xfrm>
            <a:off x="5428281" y="3827771"/>
            <a:ext cx="0" cy="688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7"/>
          <p:cNvSpPr txBox="1"/>
          <p:nvPr/>
        </p:nvSpPr>
        <p:spPr>
          <a:xfrm>
            <a:off x="7258413" y="3864371"/>
            <a:ext cx="14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Distribution Footprint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446825" y="2926150"/>
            <a:ext cx="374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QUESTIONS</a:t>
            </a:r>
            <a:endParaRPr b="1" sz="27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0" y="4793400"/>
            <a:ext cx="774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00">
                <a:latin typeface="Poppins ExtraLight"/>
                <a:ea typeface="Poppins ExtraLight"/>
                <a:cs typeface="Poppins ExtraLight"/>
                <a:sym typeface="Poppins ExtraLight"/>
              </a:rPr>
              <a:t>1 | Heineken. “Heineken N.V. Reports 2021 Full Year Results Key Highlights.” </a:t>
            </a:r>
            <a:r>
              <a:rPr i="1" lang="en" sz="500">
                <a:latin typeface="Poppins ExtraLight"/>
                <a:ea typeface="Poppins ExtraLight"/>
                <a:cs typeface="Poppins ExtraLight"/>
                <a:sym typeface="Poppins ExtraLight"/>
              </a:rPr>
              <a:t>Theheinekencompany.com</a:t>
            </a:r>
            <a:r>
              <a:rPr lang="en" sz="500">
                <a:latin typeface="Poppins ExtraLight"/>
                <a:ea typeface="Poppins ExtraLight"/>
                <a:cs typeface="Poppins ExtraLight"/>
                <a:sym typeface="Poppins ExtraLight"/>
              </a:rPr>
              <a:t>, The Heineken Company, 2022, https://www.theheinekencompany.com/sites/theheinekencompany/files/Investors/financial-information/results-reports-presentations/Heineken-NV-2021-Full-Year-Results-press-release.pdf. </a:t>
            </a:r>
            <a:endParaRPr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 AND POVERTY LEVEL DATA</a:t>
            </a:r>
            <a:endParaRPr/>
          </a:p>
        </p:txBody>
      </p:sp>
      <p:pic>
        <p:nvPicPr>
          <p:cNvPr id="837" name="Google Shape;8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00" y="1021400"/>
            <a:ext cx="2913800" cy="37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150" y="2827875"/>
            <a:ext cx="4543425" cy="17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64"/>
          <p:cNvSpPr txBox="1"/>
          <p:nvPr/>
        </p:nvSpPr>
        <p:spPr>
          <a:xfrm>
            <a:off x="362538" y="4774200"/>
            <a:ext cx="778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Poppins Light"/>
                <a:ea typeface="Poppins Light"/>
                <a:cs typeface="Poppins Light"/>
                <a:sym typeface="Poppins Light"/>
              </a:rPr>
              <a:t>Alexander, Mary. “Mapping Poverty in South Africa.” South Africa Gateway, November 11, 2022. https://southafrica-info.com/people/mapping-poverty-in-south-africa/. </a:t>
            </a:r>
            <a:endParaRPr sz="4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Poppins Light"/>
                <a:ea typeface="Poppins Light"/>
                <a:cs typeface="Poppins Light"/>
                <a:sym typeface="Poppins Light"/>
              </a:rPr>
              <a:t>“(PDF) Early Childhood Development in South Africa ... - Researchgate.” ResearchGate, November 1, 2018. https://www.researchgate.net/publication/337033694_Early_Childhood_Development_in_South_Africa_Inequality_and_Opportunity. </a:t>
            </a:r>
            <a:endParaRPr sz="4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40" name="Google Shape;840;p64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</a:t>
            </a:r>
            <a:r>
              <a:rPr lang="en"/>
              <a:t>CLUSTER </a:t>
            </a:r>
            <a:r>
              <a:rPr lang="en"/>
              <a:t>ANALYSIS (HEINEKEN)</a:t>
            </a:r>
            <a:endParaRPr/>
          </a:p>
        </p:txBody>
      </p:sp>
      <p:sp>
        <p:nvSpPr>
          <p:cNvPr id="846" name="Google Shape;846;p65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Google Shape;851;p66"/>
          <p:cNvGraphicFramePr/>
          <p:nvPr/>
        </p:nvGraphicFramePr>
        <p:xfrm>
          <a:off x="165475" y="7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{9C9A1742-7FEF-4902-BDEC-5B7D428088A2}</a:tableStyleId>
              </a:tblPr>
              <a:tblGrid>
                <a:gridCol w="677575"/>
                <a:gridCol w="677575"/>
                <a:gridCol w="677575"/>
                <a:gridCol w="677575"/>
                <a:gridCol w="677575"/>
                <a:gridCol w="677575"/>
                <a:gridCol w="677575"/>
                <a:gridCol w="677575"/>
                <a:gridCol w="677575"/>
                <a:gridCol w="677575"/>
                <a:gridCol w="677575"/>
                <a:gridCol w="677575"/>
                <a:gridCol w="677575"/>
              </a:tblGrid>
              <a:tr h="3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brand_name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sub_category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volume_hl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product_name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pack_size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units_purchased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channel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segment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municipality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poverty_class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census_land_type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92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 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HEINEKEN (59%)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BEER - PREMIUM - INTERNATIONAL PREMIUM (77%)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0.095109239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Heineken Lager NRB 330ml (14%)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(70%)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12.78421962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Eastern Cape (43%)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 TRADE (80%)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REGULAR TAVERN (64%)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Nelson Mandela Bay Metropolitan (31%)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(83%)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Urban (77%)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92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 2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AMSTEL LAGER (45%)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BEER - PREMIUM - INTERNATIONAL PREMIUM (79%)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0.136315314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Amstel Lager Can 440ml (17%)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(74%)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20.44995088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Mpumalanga (68%)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 TRADE (75%)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REGULAR TAVERN (61%)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Emalahleni (10%)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(67%)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Traditional/Tribal (93%)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92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 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HEINEKEN (63%)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BEER - PREMIUM - INTERNATIONAL PREMIUM (95%)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1.962667207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Heineken Lager NRB 650ml (57%)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(97%)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274.6703231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Mpumalanga (66%)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 TRADE (77%)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REGULAR TAVERN (66%)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Steve Tshwete  (8%)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(63%)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Traditional/Tribal (80%)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71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 4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WINDHOEK LAGER (41%)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BEER - PREMIUM - LOCAL PREMIUM (62%)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0.183871029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Windhoek Lager RB 660ml (16%)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(83%)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29.22602998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Limpopo (58%)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 TRADE (93%)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REGULAR TAVERN (72%)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Tzaneen Local Municipality (12%)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Middle (86%)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Traditional/Tribal (98%)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852" name="Google Shape;852;p6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Analysis (Heineken)</a:t>
            </a:r>
            <a:endParaRPr/>
          </a:p>
        </p:txBody>
      </p:sp>
      <p:sp>
        <p:nvSpPr>
          <p:cNvPr id="853" name="Google Shape;853;p66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75" y="947775"/>
            <a:ext cx="6907725" cy="35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7"/>
          <p:cNvSpPr txBox="1"/>
          <p:nvPr>
            <p:ph idx="4294967295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PRODUCTS</a:t>
            </a:r>
            <a:endParaRPr/>
          </a:p>
        </p:txBody>
      </p:sp>
      <p:sp>
        <p:nvSpPr>
          <p:cNvPr id="860" name="Google Shape;860;p67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DISTRIBUTION CENTERS</a:t>
            </a:r>
            <a:endParaRPr/>
          </a:p>
        </p:txBody>
      </p:sp>
      <p:sp>
        <p:nvSpPr>
          <p:cNvPr id="866" name="Google Shape;866;p68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&amp; REFERENCES</a:t>
            </a:r>
            <a:endParaRPr/>
          </a:p>
        </p:txBody>
      </p:sp>
      <p:sp>
        <p:nvSpPr>
          <p:cNvPr id="872" name="Google Shape;872;p69"/>
          <p:cNvSpPr txBox="1"/>
          <p:nvPr>
            <p:ph idx="1" type="body"/>
          </p:nvPr>
        </p:nvSpPr>
        <p:spPr>
          <a:xfrm>
            <a:off x="99700" y="755525"/>
            <a:ext cx="8940900" cy="4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Johannesburg: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Authors. “Heineken Expands South African Brewery as Demand Grows.” BRAUWELT, August 12, 2019. </a:t>
            </a: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SA brewery - demand grows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https://www.engineeringnews.co.za/article/heineken-to-increase-sedibeng-brewery-capacity-to-75m-hectolitres-by-2020-2019-07-29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Shipment Costs: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Ton: Liter Conversion: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 Ton = 2831.6846592 Liters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Cost per ton/km in South Africa: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https://fleetwatch.co.za/wp-content/uploads/2019/09/pg-61-65.pdf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Difference between long haul, short haul, and medium haul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https://www.indeed.com/career-advice/finding-a-job/short-haul-vs-long-haul-trucking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space capacity: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https://www.shipbob.com/blog/warehouse-capacity/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Beer keg size measurement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https://www.beveragecraft.com/blog/beer-keg-sizes#:~:text=The%20standard%20sixth%20barrel%20keg,or%20pin%2Dlock%20connection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).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Employee Average Salary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https://www.timedoctor.com/blog/average-salary-in-south-africa/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Land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https://uni24.co.za/how-much-is-land-in-south-africa/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warehouse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https://www.newstreaming.com/how-much-does-it-cost-to-build-a-distribution-center/#:~:text=Depending%20on%20the%20style%2C%20design,Analysis%20and%20planning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Administrative/Ops Cost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https://www.prologis.com/what-we-do/resources/best-ways-to-reduce-warehouse-costs#:~:text=Warehouse%20costs%20vary%20based%20on,administration%20and%20general%20administrative%20expenses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Name Change reason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https://www.npr.org/2021/03/23/980234491/south-africas-port-elizabeth-will-now-be-called-gqeberha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Name changes (2021-2023):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https://en.wikipedia.org/wiki/List_of_renamed_places_in_South_Africa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Ethnic Group Spread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https://welections.wordpress.com/guide-to-the-2014-south-african-election/race-ethnicity-and-language-in-south-africa/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Public Holidays: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https://www.gov.za/about-sa/public-holidays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(2023)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oppins"/>
              <a:buChar char="-"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https://www.officeholidays.com/countries/south-africa/2022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(2022)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73" name="Google Shape;873;p69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0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879" name="Google Shape;879;p70"/>
          <p:cNvGraphicFramePr/>
          <p:nvPr/>
        </p:nvGraphicFramePr>
        <p:xfrm>
          <a:off x="152400" y="155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{3093A7AE-E9C2-47A2-ADFF-8689BEED9561}</a:tableStyleId>
              </a:tblPr>
              <a:tblGrid>
                <a:gridCol w="1460750"/>
                <a:gridCol w="918700"/>
                <a:gridCol w="1056525"/>
                <a:gridCol w="983025"/>
                <a:gridCol w="983025"/>
              </a:tblGrid>
              <a:tr h="280025"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  </a:t>
                      </a:r>
                      <a:r>
                        <a:rPr lang="en" sz="9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TOTAL ANNUAL COSTS - 3 Centers (Polokwane, Witbank, &amp; East London)</a:t>
                      </a:r>
                      <a:endParaRPr sz="900"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44546A"/>
                    </a:solidFill>
                  </a:tcPr>
                </a:tc>
                <a:tc hMerge="1"/>
                <a:tc hMerge="1"/>
                <a:tc hMerge="1"/>
                <a:tc hMerge="1"/>
              </a:tr>
              <a:tr h="28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Baseline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5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10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D6DCE4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Operational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91425" marL="0" anchor="ctr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$0.00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$8,493,961.81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$2,638,736.64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$2,638,736.64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MF -&gt; DC Shipping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91425" marL="0" anchor="ctr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$212,167.57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$222,775.94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$270,785.55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$345,598.61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DC -&gt; City Shipping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91425" marL="0" anchor="ctr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$130,535.85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$137,062.64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$166,600.50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$212,629.15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/>
                </a:tc>
              </a:tr>
              <a:tr h="9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FFFFFF"/>
                    </a:solidFill>
                  </a:tcPr>
                </a:tc>
              </a:tr>
              <a:tr h="254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TOTAL COSTS</a:t>
                      </a:r>
                      <a:endParaRPr sz="9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91425" marL="0" anchor="ctr"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$342,703.42 </a:t>
                      </a:r>
                      <a:endParaRPr sz="9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$8,853,800.39 </a:t>
                      </a:r>
                      <a:endParaRPr sz="9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$3,076,122.69 </a:t>
                      </a:r>
                      <a:endParaRPr sz="9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$3,196,964.39 </a:t>
                      </a:r>
                      <a:endParaRPr sz="9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0" marB="0" marR="0" marL="0" anchor="ctr">
                    <a:solidFill>
                      <a:srgbClr val="ACB9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0" name="Google Shape;880;p70"/>
          <p:cNvGraphicFramePr/>
          <p:nvPr/>
        </p:nvGraphicFramePr>
        <p:xfrm>
          <a:off x="152400" y="2022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{3093A7AE-E9C2-47A2-ADFF-8689BEED9561}</a:tableStyleId>
              </a:tblPr>
              <a:tblGrid>
                <a:gridCol w="1460750"/>
                <a:gridCol w="918700"/>
                <a:gridCol w="1056525"/>
                <a:gridCol w="983025"/>
                <a:gridCol w="983025"/>
              </a:tblGrid>
              <a:tr h="268675"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  </a:t>
                      </a:r>
                      <a:r>
                        <a:rPr lang="en" sz="9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TOTAL ANNUAL COSTS - 1 Center (New Castle)</a:t>
                      </a:r>
                      <a:endParaRPr sz="900"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ctr">
                    <a:solidFill>
                      <a:srgbClr val="44546A"/>
                    </a:solidFill>
                  </a:tcPr>
                </a:tc>
                <a:tc hMerge="1"/>
                <a:tc hMerge="1"/>
                <a:tc hMerge="1"/>
                <a:tc hMerge="1"/>
              </a:tr>
              <a:tr h="27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Baseline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5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10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D6DCE4"/>
                    </a:solidFill>
                  </a:tcPr>
                </a:tc>
              </a:tr>
              <a:tr h="268675"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Operational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$0.00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$9,013,306.54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$2,507,500.80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$2,507,500.80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</a:tr>
              <a:tr h="268675"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MF -&gt; DC Shipping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$111,716.28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$117,302.09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$142,581.43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$181,974.05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</a:tr>
              <a:tr h="268675"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DC -&gt; City Shipping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$180,669.60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$189,703.08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$230,585.28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$294,291.74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/>
                </a:tc>
              </a:tr>
              <a:tr h="90900"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FFFFFF"/>
                    </a:solidFill>
                  </a:tcPr>
                </a:tc>
              </a:tr>
              <a:tr h="243950"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TOTAL COSTS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$292,385.88 </a:t>
                      </a:r>
                      <a:endParaRPr sz="9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$9,320,311.71 </a:t>
                      </a:r>
                      <a:endParaRPr sz="9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$2,880,667.51 </a:t>
                      </a:r>
                      <a:endParaRPr sz="9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$2,983,766.59 </a:t>
                      </a:r>
                      <a:endParaRPr sz="9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0" marR="0" marL="9525" anchor="b">
                    <a:solidFill>
                      <a:srgbClr val="ACB9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1" name="Google Shape;881;p70"/>
          <p:cNvGraphicFramePr/>
          <p:nvPr/>
        </p:nvGraphicFramePr>
        <p:xfrm>
          <a:off x="-25063" y="382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{3093A7AE-E9C2-47A2-ADFF-8689BEED9561}</a:tableStyleId>
              </a:tblPr>
              <a:tblGrid>
                <a:gridCol w="1691675"/>
                <a:gridCol w="907975"/>
                <a:gridCol w="1051325"/>
                <a:gridCol w="974875"/>
                <a:gridCol w="9748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Annual Cost Difference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$50,317.54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($466,511.32)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$195,455.18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$213,197.80 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Total Difference (10 year)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($7,540.80)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9144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882" name="Google Shape;882;p70"/>
          <p:cNvSpPr txBox="1"/>
          <p:nvPr/>
        </p:nvSpPr>
        <p:spPr>
          <a:xfrm>
            <a:off x="6128125" y="225425"/>
            <a:ext cx="271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83" name="Google Shape;883;p70"/>
          <p:cNvSpPr txBox="1"/>
          <p:nvPr/>
        </p:nvSpPr>
        <p:spPr>
          <a:xfrm>
            <a:off x="5753125" y="155450"/>
            <a:ext cx="3390900" cy="51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Poppins Light"/>
              <a:buAutoNum type="arabi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Found closest large city to midpoint of customers 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one center: of all data,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three centers: each state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0" marL="4572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rabi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Plotted longitude and latitude of each city and calculated distance in km with radians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0" marL="4572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rabi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Cost of Operations 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Historic 2 week hL(yr 10) for facility size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one center:  7000hL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three center: 2700hL each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137160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Converted barrels to sq ft needed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one center:  35,750.40 ft</a:t>
            </a:r>
            <a:r>
              <a:rPr baseline="30000" lang="en" sz="700"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aseline="30000"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three center:  13,789.44 ft</a:t>
            </a:r>
            <a:r>
              <a:rPr baseline="30000" lang="en" sz="700">
                <a:latin typeface="Poppins Light"/>
                <a:ea typeface="Poppins Light"/>
                <a:cs typeface="Poppins Light"/>
                <a:sym typeface="Poppins Light"/>
              </a:rPr>
              <a:t>2 </a:t>
            </a: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each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137160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Estimated building cost at $65 per ft</a:t>
            </a:r>
            <a:r>
              <a:rPr baseline="30000" lang="en" sz="700"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aseline="30000"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one center: $6.5 M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three center:  $1.95M each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Estimated land cost at $2,528.98 per acre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one center:  $5,805.74 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three center:  $1,741.72 each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Estimated annual maintenance cost at $2 per ft</a:t>
            </a:r>
            <a:r>
              <a:rPr baseline="30000" lang="en" sz="700"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 baseline="30000"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one center:  $71,500.80  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three center:  $27,578.88 each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Estimated annual cost of equipment 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one center:  $36,000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three center:  $12,000 each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Estimated annual cost of labor $24k salary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one center:  $2.4 M 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three center:  $840,000 each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0" marL="4572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rabi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Cost of shipping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Converted historic 2 week hL by city to tons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5% annual  growth rate to volume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1" marL="9144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alpha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Calculated cost to travel to each location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240&gt; km: 0.40 per ton km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3050" lvl="2" marL="1371600" rtl="0" algn="l">
              <a:spcBef>
                <a:spcPts val="10"/>
              </a:spcBef>
              <a:spcAft>
                <a:spcPts val="0"/>
              </a:spcAft>
              <a:buSzPts val="700"/>
              <a:buFont typeface="Poppins Light"/>
              <a:buAutoNum type="romanLcPeriod"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240&lt; km: 0.10 per ton km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914400" rtl="0" algn="l">
              <a:spcBef>
                <a:spcPts val="10"/>
              </a:spcBef>
              <a:spcAft>
                <a:spcPts val="0"/>
              </a:spcAft>
              <a:buNone/>
            </a:pPr>
            <a:r>
              <a:rPr lang="en" sz="700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BRAND FORECASTS</a:t>
            </a:r>
            <a:endParaRPr/>
          </a:p>
        </p:txBody>
      </p:sp>
      <p:sp>
        <p:nvSpPr>
          <p:cNvPr id="889" name="Google Shape;889;p71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2"/>
          <p:cNvSpPr txBox="1"/>
          <p:nvPr>
            <p:ph type="title"/>
          </p:nvPr>
        </p:nvSpPr>
        <p:spPr>
          <a:xfrm>
            <a:off x="235500" y="12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Predictions</a:t>
            </a:r>
            <a:endParaRPr/>
          </a:p>
        </p:txBody>
      </p:sp>
      <p:graphicFrame>
        <p:nvGraphicFramePr>
          <p:cNvPr id="895" name="Google Shape;895;p72"/>
          <p:cNvGraphicFramePr/>
          <p:nvPr/>
        </p:nvGraphicFramePr>
        <p:xfrm>
          <a:off x="556250" y="79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{9C9A1742-7FEF-4902-BDEC-5B7D428088A2}</a:tableStyleId>
              </a:tblPr>
              <a:tblGrid>
                <a:gridCol w="803150"/>
                <a:gridCol w="810950"/>
                <a:gridCol w="955150"/>
                <a:gridCol w="713375"/>
                <a:gridCol w="733125"/>
                <a:gridCol w="803150"/>
                <a:gridCol w="803150"/>
                <a:gridCol w="803150"/>
                <a:gridCol w="803150"/>
                <a:gridCol w="803150"/>
              </a:tblGrid>
              <a:tr h="43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AMSTEL_LAGER</a:t>
                      </a:r>
                      <a:endParaRPr b="1" sz="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AMSTEL_RADLER</a:t>
                      </a:r>
                      <a:endParaRPr b="1" sz="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Heineken</a:t>
                      </a:r>
                      <a:endParaRPr b="1" sz="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Sol</a:t>
                      </a:r>
                      <a:endParaRPr b="1" sz="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Soweto_Gold</a:t>
                      </a:r>
                      <a:endParaRPr b="1" sz="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Tafel Lager</a:t>
                      </a:r>
                      <a:endParaRPr b="1" sz="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Windhoek Draught</a:t>
                      </a:r>
                      <a:endParaRPr b="1" sz="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Windhoek Lager</a:t>
                      </a:r>
                      <a:endParaRPr b="1" sz="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Windhoek Light</a:t>
                      </a:r>
                      <a:endParaRPr b="1" sz="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2/9/2023</a:t>
                      </a:r>
                      <a:endParaRPr b="1"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79.563617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0.00627473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217.7274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4.904679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1.737763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0.005868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24.552048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41.026066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0.017116051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2/16/2023</a:t>
                      </a:r>
                      <a:endParaRPr b="1"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76.438793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0.006127678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188.8981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4.229714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2.241284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0.0050222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21.315683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38.99234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0.017116051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2/23/2023</a:t>
                      </a:r>
                      <a:endParaRPr b="1"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75.558342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0.006226944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183.2289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4.081723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2.544048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0.0042273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20.599736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38.096697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0.017116051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</a:tr>
              <a:tr h="38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3/2/2023</a:t>
                      </a:r>
                      <a:endParaRPr b="1"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79.099182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0.00610674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198.7313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4.464439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2.805825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0.0034213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22.57168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39.119357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0.017116051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3/9/2023</a:t>
                      </a:r>
                      <a:endParaRPr b="1"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81.62075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0.007101377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227.4853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5.004333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2.972422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0.0029211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25.347483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42.276905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0.017116051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3/16/2023</a:t>
                      </a:r>
                      <a:endParaRPr b="1"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81.556173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0.006279164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237.7803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5.219562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3.187275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0.0026174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24.288951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43.414951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0.017116051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</a:tr>
              <a:tr h="310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3/23/2023</a:t>
                      </a:r>
                      <a:endParaRPr b="1"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78.88338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0.0068388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223.2396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5.04556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3.412545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0.0023874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20.944066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40.897674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0.017116051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</a:tr>
              <a:tr h="4524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3/30/2023</a:t>
                      </a:r>
                      <a:endParaRPr b="1"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75.407959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0.007474303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204.8548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4.70662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3.720275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0.0021145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18.152453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35.743112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0.017116051</a:t>
                      </a:r>
                      <a:endParaRPr sz="9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96" name="Google Shape;896;p72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Amstel Lager Model</a:t>
            </a:r>
            <a:endParaRPr/>
          </a:p>
        </p:txBody>
      </p:sp>
      <p:sp>
        <p:nvSpPr>
          <p:cNvPr id="902" name="Google Shape;902;p73"/>
          <p:cNvSpPr txBox="1"/>
          <p:nvPr>
            <p:ph type="title"/>
          </p:nvPr>
        </p:nvSpPr>
        <p:spPr>
          <a:xfrm>
            <a:off x="235500" y="78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MAPE =  22.358368503225346. Upper Level of 95% CI used as predictions.</a:t>
            </a:r>
            <a:endParaRPr/>
          </a:p>
        </p:txBody>
      </p:sp>
      <p:pic>
        <p:nvPicPr>
          <p:cNvPr id="903" name="Google Shape;9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6850"/>
            <a:ext cx="4147082" cy="24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225" y="1669250"/>
            <a:ext cx="4076037" cy="243159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73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255713" y="1184575"/>
            <a:ext cx="2788800" cy="3509100"/>
          </a:xfrm>
          <a:prstGeom prst="round1Rect">
            <a:avLst>
              <a:gd fmla="val 22757" name="adj"/>
            </a:avLst>
          </a:prstGeom>
          <a:gradFill>
            <a:gsLst>
              <a:gs pos="0">
                <a:schemeClr val="accent3"/>
              </a:gs>
              <a:gs pos="77000">
                <a:srgbClr val="BDDC80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/>
          <p:nvPr/>
        </p:nvSpPr>
        <p:spPr>
          <a:xfrm>
            <a:off x="6100325" y="1216500"/>
            <a:ext cx="2787900" cy="3477300"/>
          </a:xfrm>
          <a:prstGeom prst="round1Rect">
            <a:avLst>
              <a:gd fmla="val 22757" name="adj"/>
            </a:avLst>
          </a:prstGeom>
          <a:gradFill>
            <a:gsLst>
              <a:gs pos="0">
                <a:schemeClr val="accent1"/>
              </a:gs>
              <a:gs pos="81000">
                <a:srgbClr val="90AA9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>
            <p:ph type="title"/>
          </p:nvPr>
        </p:nvSpPr>
        <p:spPr>
          <a:xfrm>
            <a:off x="250376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Operation Optimization, Customer Preferences, &amp; Market Share</a:t>
            </a:r>
            <a:endParaRPr/>
          </a:p>
        </p:txBody>
      </p:sp>
      <p:sp>
        <p:nvSpPr>
          <p:cNvPr id="263" name="Google Shape;263;p38"/>
          <p:cNvSpPr txBox="1"/>
          <p:nvPr>
            <p:ph idx="2"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AREAS OF OPPORTUNITY</a:t>
            </a:r>
            <a:endParaRPr/>
          </a:p>
        </p:txBody>
      </p:sp>
      <p:sp>
        <p:nvSpPr>
          <p:cNvPr id="264" name="Google Shape;264;p38"/>
          <p:cNvSpPr/>
          <p:nvPr/>
        </p:nvSpPr>
        <p:spPr>
          <a:xfrm>
            <a:off x="408541" y="1436823"/>
            <a:ext cx="314625" cy="8291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1</a:t>
            </a:r>
          </a:p>
        </p:txBody>
      </p:sp>
      <p:sp>
        <p:nvSpPr>
          <p:cNvPr id="265" name="Google Shape;265;p38"/>
          <p:cNvSpPr/>
          <p:nvPr/>
        </p:nvSpPr>
        <p:spPr>
          <a:xfrm>
            <a:off x="6349500" y="1417278"/>
            <a:ext cx="534831" cy="8681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3</a:t>
            </a:r>
          </a:p>
        </p:txBody>
      </p:sp>
      <p:sp>
        <p:nvSpPr>
          <p:cNvPr id="266" name="Google Shape;266;p38"/>
          <p:cNvSpPr txBox="1"/>
          <p:nvPr/>
        </p:nvSpPr>
        <p:spPr>
          <a:xfrm>
            <a:off x="807388" y="1331753"/>
            <a:ext cx="20394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ENHANCE DISTRIBUTION</a:t>
            </a:r>
            <a:endParaRPr sz="13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511626" y="2319300"/>
            <a:ext cx="1942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Balance efficient and responsive strategies</a:t>
            </a:r>
            <a:endParaRPr sz="1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7061996" y="1315553"/>
            <a:ext cx="1694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MODIFY PRODUCT OFFERINGS</a:t>
            </a:r>
            <a:endParaRPr sz="13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6356175" y="2346775"/>
            <a:ext cx="2094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Drop </a:t>
            </a: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underperforming </a:t>
            </a:r>
            <a:r>
              <a:rPr lang="en" sz="1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product lines and then reallocate cost savings</a:t>
            </a:r>
            <a:endParaRPr sz="13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0" name="Google Shape;270;p38"/>
          <p:cNvGrpSpPr/>
          <p:nvPr/>
        </p:nvGrpSpPr>
        <p:grpSpPr>
          <a:xfrm>
            <a:off x="3177600" y="1243500"/>
            <a:ext cx="2788800" cy="3450300"/>
            <a:chOff x="2919700" y="1243500"/>
            <a:chExt cx="2788800" cy="3450300"/>
          </a:xfrm>
        </p:grpSpPr>
        <p:sp>
          <p:nvSpPr>
            <p:cNvPr id="271" name="Google Shape;271;p38"/>
            <p:cNvSpPr/>
            <p:nvPr/>
          </p:nvSpPr>
          <p:spPr>
            <a:xfrm>
              <a:off x="2919700" y="1243500"/>
              <a:ext cx="2788800" cy="3450300"/>
            </a:xfrm>
            <a:prstGeom prst="round1Rect">
              <a:avLst>
                <a:gd fmla="val 22757" name="adj"/>
              </a:avLst>
            </a:prstGeom>
            <a:gradFill>
              <a:gsLst>
                <a:gs pos="0">
                  <a:schemeClr val="accent2"/>
                </a:gs>
                <a:gs pos="80000">
                  <a:srgbClr val="80C09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3148073" y="1436318"/>
              <a:ext cx="527352" cy="83011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lt1"/>
                  </a:solidFill>
                  <a:latin typeface="Poppins"/>
                </a:rPr>
                <a:t>2</a:t>
              </a:r>
            </a:p>
          </p:txBody>
        </p:sp>
        <p:sp>
          <p:nvSpPr>
            <p:cNvPr id="273" name="Google Shape;273;p38"/>
            <p:cNvSpPr txBox="1"/>
            <p:nvPr/>
          </p:nvSpPr>
          <p:spPr>
            <a:xfrm>
              <a:off x="3827470" y="1339253"/>
              <a:ext cx="1750500" cy="10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POSITION       AS PREMIUM </a:t>
              </a:r>
              <a:r>
                <a:rPr b="1" lang="en" sz="1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EXPERIENCE</a:t>
              </a:r>
              <a:endPara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4" name="Google Shape;274;p38"/>
            <p:cNvSpPr txBox="1"/>
            <p:nvPr/>
          </p:nvSpPr>
          <p:spPr>
            <a:xfrm>
              <a:off x="3148075" y="2346775"/>
              <a:ext cx="20949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8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Aspirational </a:t>
              </a:r>
              <a:r>
                <a:rPr lang="en" sz="13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customers view </a:t>
              </a:r>
              <a:r>
                <a:rPr lang="en" sz="13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premium items as high value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Amstel Radler Model</a:t>
            </a:r>
            <a:endParaRPr/>
          </a:p>
        </p:txBody>
      </p:sp>
      <p:sp>
        <p:nvSpPr>
          <p:cNvPr id="911" name="Google Shape;911;p74"/>
          <p:cNvSpPr txBox="1"/>
          <p:nvPr>
            <p:ph type="title"/>
          </p:nvPr>
        </p:nvSpPr>
        <p:spPr>
          <a:xfrm>
            <a:off x="235500" y="850600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Amstel Radler Model: MAPE = 87.44849217560599. Model predicted this brand going to 0 hL. Predictions based on historical 7-week average for the brand. </a:t>
            </a:r>
            <a:endParaRPr/>
          </a:p>
        </p:txBody>
      </p:sp>
      <p:pic>
        <p:nvPicPr>
          <p:cNvPr id="912" name="Google Shape;91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50" y="1957775"/>
            <a:ext cx="4095349" cy="24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957775"/>
            <a:ext cx="4267201" cy="2545651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74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Heineken Model</a:t>
            </a:r>
            <a:endParaRPr/>
          </a:p>
        </p:txBody>
      </p:sp>
      <p:sp>
        <p:nvSpPr>
          <p:cNvPr id="920" name="Google Shape;920;p75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Heineken</a:t>
            </a:r>
            <a:r>
              <a:rPr lang="en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: MAPE = 12.180027656878009. Upper Level of 95% CI used as predictions. </a:t>
            </a:r>
            <a:endParaRPr/>
          </a:p>
        </p:txBody>
      </p:sp>
      <p:pic>
        <p:nvPicPr>
          <p:cNvPr id="921" name="Google Shape;9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5" y="1414738"/>
            <a:ext cx="4443926" cy="26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5"/>
          <p:cNvPicPr preferRelativeResize="0"/>
          <p:nvPr/>
        </p:nvPicPr>
        <p:blipFill rotWithShape="1">
          <a:blip r:embed="rId4">
            <a:alphaModFix/>
          </a:blip>
          <a:srcRect b="-3899" l="2620" r="-2619" t="3900"/>
          <a:stretch/>
        </p:blipFill>
        <p:spPr>
          <a:xfrm>
            <a:off x="4794475" y="1498625"/>
            <a:ext cx="4203500" cy="25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75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 Model</a:t>
            </a:r>
            <a:endParaRPr/>
          </a:p>
        </p:txBody>
      </p:sp>
      <p:sp>
        <p:nvSpPr>
          <p:cNvPr id="929" name="Google Shape;929;p76"/>
          <p:cNvSpPr txBox="1"/>
          <p:nvPr>
            <p:ph idx="2" type="title"/>
          </p:nvPr>
        </p:nvSpPr>
        <p:spPr>
          <a:xfrm>
            <a:off x="298422" y="7197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 = 32.707699818528006. </a:t>
            </a:r>
            <a:r>
              <a:rPr lang="en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Upper Level of 95% CI used as predictions.</a:t>
            </a:r>
            <a:endParaRPr/>
          </a:p>
        </p:txBody>
      </p:sp>
      <p:pic>
        <p:nvPicPr>
          <p:cNvPr id="930" name="Google Shape;9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00" y="1339825"/>
            <a:ext cx="4307001" cy="2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925" y="1458499"/>
            <a:ext cx="4032724" cy="24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6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Soweto Gold Model</a:t>
            </a:r>
            <a:endParaRPr/>
          </a:p>
        </p:txBody>
      </p:sp>
      <p:sp>
        <p:nvSpPr>
          <p:cNvPr id="938" name="Google Shape;938;p77"/>
          <p:cNvSpPr txBox="1"/>
          <p:nvPr>
            <p:ph idx="2" type="title"/>
          </p:nvPr>
        </p:nvSpPr>
        <p:spPr>
          <a:xfrm>
            <a:off x="298422" y="7197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 = 114.2494520166475. </a:t>
            </a:r>
            <a:r>
              <a:rPr lang="en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Lower</a:t>
            </a:r>
            <a:r>
              <a:rPr lang="en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 Level of 95% CI used as predictions. </a:t>
            </a:r>
            <a:endParaRPr/>
          </a:p>
        </p:txBody>
      </p:sp>
      <p:pic>
        <p:nvPicPr>
          <p:cNvPr id="939" name="Google Shape;9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850" y="1342688"/>
            <a:ext cx="4509475" cy="26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25" y="1342700"/>
            <a:ext cx="4273575" cy="2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7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Tafel Lager</a:t>
            </a:r>
            <a:endParaRPr/>
          </a:p>
        </p:txBody>
      </p:sp>
      <p:sp>
        <p:nvSpPr>
          <p:cNvPr id="947" name="Google Shape;947;p78"/>
          <p:cNvSpPr txBox="1"/>
          <p:nvPr>
            <p:ph idx="2" type="title"/>
          </p:nvPr>
        </p:nvSpPr>
        <p:spPr>
          <a:xfrm>
            <a:off x="298422" y="7197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 = 506.7036089453941. Data limitations led to negative model predictions. Used 5-week historical average and percentage change.</a:t>
            </a:r>
            <a:endParaRPr/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00" y="1373525"/>
            <a:ext cx="4194020" cy="2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650" y="1409187"/>
            <a:ext cx="4074450" cy="24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8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Windhoek Draught</a:t>
            </a:r>
            <a:endParaRPr/>
          </a:p>
        </p:txBody>
      </p:sp>
      <p:sp>
        <p:nvSpPr>
          <p:cNvPr id="956" name="Google Shape;956;p79"/>
          <p:cNvSpPr txBox="1"/>
          <p:nvPr>
            <p:ph idx="2" type="title"/>
          </p:nvPr>
        </p:nvSpPr>
        <p:spPr>
          <a:xfrm>
            <a:off x="298422" y="7197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 = 18.985876679822617. </a:t>
            </a:r>
            <a:r>
              <a:rPr lang="en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Upper Level of 95% CI used as predictions.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57" name="Google Shape;9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5" y="1405864"/>
            <a:ext cx="4419601" cy="263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426" y="1444857"/>
            <a:ext cx="4121175" cy="2458537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Windhoek Lager</a:t>
            </a:r>
            <a:endParaRPr/>
          </a:p>
        </p:txBody>
      </p:sp>
      <p:sp>
        <p:nvSpPr>
          <p:cNvPr id="965" name="Google Shape;965;p80"/>
          <p:cNvSpPr txBox="1"/>
          <p:nvPr>
            <p:ph idx="2" type="title"/>
          </p:nvPr>
        </p:nvSpPr>
        <p:spPr>
          <a:xfrm>
            <a:off x="298422" y="7197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 = 25.431403508881434. </a:t>
            </a:r>
            <a:r>
              <a:rPr lang="en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Upper Level of 95% CI used as predictions.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6" name="Google Shape;96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5" y="1216250"/>
            <a:ext cx="4273575" cy="254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975" y="1216250"/>
            <a:ext cx="4273580" cy="2549476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80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Windhoek Light</a:t>
            </a:r>
            <a:endParaRPr/>
          </a:p>
        </p:txBody>
      </p:sp>
      <p:sp>
        <p:nvSpPr>
          <p:cNvPr id="974" name="Google Shape;974;p81"/>
          <p:cNvSpPr txBox="1"/>
          <p:nvPr>
            <p:ph idx="2" type="title"/>
          </p:nvPr>
        </p:nvSpPr>
        <p:spPr>
          <a:xfrm>
            <a:off x="298425" y="719747"/>
            <a:ext cx="85206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 = 122.68295584330158. We used the 3-week average of 0.017116051 for the final predictions. . </a:t>
            </a:r>
            <a:endParaRPr/>
          </a:p>
        </p:txBody>
      </p:sp>
      <p:pic>
        <p:nvPicPr>
          <p:cNvPr id="975" name="Google Shape;9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5" y="1420502"/>
            <a:ext cx="4421201" cy="26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026" y="1496707"/>
            <a:ext cx="4119576" cy="2457583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1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BRAND BETTING &amp; SUN SETTING</a:t>
            </a:r>
            <a:endParaRPr/>
          </a:p>
        </p:txBody>
      </p:sp>
      <p:sp>
        <p:nvSpPr>
          <p:cNvPr id="983" name="Google Shape;983;p82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SUNSETTING: Amstel Radler </a:t>
            </a:r>
            <a:endParaRPr/>
          </a:p>
        </p:txBody>
      </p:sp>
      <p:sp>
        <p:nvSpPr>
          <p:cNvPr id="989" name="Google Shape;989;p83"/>
          <p:cNvSpPr txBox="1"/>
          <p:nvPr>
            <p:ph idx="1" type="body"/>
          </p:nvPr>
        </p:nvSpPr>
        <p:spPr>
          <a:xfrm>
            <a:off x="311700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Mainstream Category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 brand has been decreasing steadily over the time period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Predictive model shows volume_hl going to 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Light beer with fruity and lemon undertones (closest competitor is flying fish)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May not appeal to SA consumer </a:t>
            </a:r>
            <a:r>
              <a:rPr lang="en"/>
              <a:t>tastes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One of the worst performing </a:t>
            </a:r>
            <a:r>
              <a:rPr lang="en"/>
              <a:t>premium</a:t>
            </a:r>
            <a:r>
              <a:rPr lang="en"/>
              <a:t> international brands </a:t>
            </a:r>
            <a:endParaRPr/>
          </a:p>
        </p:txBody>
      </p:sp>
      <p:pic>
        <p:nvPicPr>
          <p:cNvPr id="990" name="Google Shape;9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70125"/>
            <a:ext cx="4210401" cy="2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175" y="216425"/>
            <a:ext cx="2500750" cy="1947924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3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ctrTitle"/>
          </p:nvPr>
        </p:nvSpPr>
        <p:spPr>
          <a:xfrm>
            <a:off x="362475" y="3676475"/>
            <a:ext cx="39819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LANDSCAPE</a:t>
            </a:r>
            <a:endParaRPr/>
          </a:p>
        </p:txBody>
      </p:sp>
      <p:sp>
        <p:nvSpPr>
          <p:cNvPr id="280" name="Google Shape;280;p39"/>
          <p:cNvSpPr txBox="1"/>
          <p:nvPr>
            <p:ph idx="1" type="subTitle"/>
          </p:nvPr>
        </p:nvSpPr>
        <p:spPr>
          <a:xfrm>
            <a:off x="362475" y="4435750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High Level, Top Lines, &amp; Competition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8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SUNSETTING</a:t>
            </a:r>
            <a:r>
              <a:rPr lang="en"/>
              <a:t>: Tafel Lager</a:t>
            </a:r>
            <a:endParaRPr/>
          </a:p>
        </p:txBody>
      </p:sp>
      <p:pic>
        <p:nvPicPr>
          <p:cNvPr id="998" name="Google Shape;9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300" y="2081100"/>
            <a:ext cx="3900500" cy="23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84"/>
          <p:cNvSpPr txBox="1"/>
          <p:nvPr>
            <p:ph idx="1" type="body"/>
          </p:nvPr>
        </p:nvSpPr>
        <p:spPr>
          <a:xfrm>
            <a:off x="311700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Growing and capturable market for lagers in the mainstream category (show two line charts from Tableau)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Remove this brand to focus on the Amstel Lager and Windhoek Lager which have been performing well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Lager Market increasing - drop one double down</a:t>
            </a:r>
            <a:endParaRPr sz="1800"/>
          </a:p>
        </p:txBody>
      </p:sp>
      <p:sp>
        <p:nvSpPr>
          <p:cNvPr id="1000" name="Google Shape;1000;p84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SUNSETTING: </a:t>
            </a:r>
            <a:r>
              <a:rPr lang="en"/>
              <a:t>Windhoek Light</a:t>
            </a:r>
            <a:endParaRPr/>
          </a:p>
        </p:txBody>
      </p:sp>
      <p:sp>
        <p:nvSpPr>
          <p:cNvPr id="1006" name="Google Shape;1006;p85"/>
          <p:cNvSpPr txBox="1"/>
          <p:nvPr>
            <p:ph idx="1" type="body"/>
          </p:nvPr>
        </p:nvSpPr>
        <p:spPr>
          <a:xfrm>
            <a:off x="311700" y="1152475"/>
            <a:ext cx="447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Decreasing market share (hL) and predictions go to zero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Closest competitor Castle Light not performing well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SA Consumer preferences might not be suitable for Light beers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Light market decreasing volume as a whole</a:t>
            </a:r>
            <a:endParaRPr sz="1800"/>
          </a:p>
        </p:txBody>
      </p:sp>
      <p:pic>
        <p:nvPicPr>
          <p:cNvPr id="1007" name="Google Shape;10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825" y="2070300"/>
            <a:ext cx="4015150" cy="23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85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</a:t>
            </a:r>
            <a:r>
              <a:rPr lang="en"/>
              <a:t>BETTING: Soweto Gold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86"/>
          <p:cNvSpPr txBox="1"/>
          <p:nvPr>
            <p:ph idx="1" type="body"/>
          </p:nvPr>
        </p:nvSpPr>
        <p:spPr>
          <a:xfrm>
            <a:off x="311700" y="1152475"/>
            <a:ext cx="447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Lager beer which sees upward trends in Spring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Mainstream beer that performs well against competitors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Could be focused more on for local market</a:t>
            </a:r>
            <a:endParaRPr sz="1800"/>
          </a:p>
        </p:txBody>
      </p:sp>
      <p:pic>
        <p:nvPicPr>
          <p:cNvPr id="1015" name="Google Shape;101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150" y="1989498"/>
            <a:ext cx="3904926" cy="23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86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BETTING: Flavored Beers</a:t>
            </a:r>
            <a:endParaRPr/>
          </a:p>
        </p:txBody>
      </p:sp>
      <p:sp>
        <p:nvSpPr>
          <p:cNvPr id="1022" name="Google Shape;1022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Flavored beer popularity keeps rising - in volume purchased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Competitors are seeing consistent demand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Flying Fish Pressed Lemon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 Sol flavored returnable bottles (RB)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Returnable bottle more popular than NRB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87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BETTING: International Premiums</a:t>
            </a:r>
            <a:endParaRPr/>
          </a:p>
        </p:txBody>
      </p:sp>
      <p:sp>
        <p:nvSpPr>
          <p:cNvPr id="1029" name="Google Shape;1029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International Premium performing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Heineken Original sees tremendous </a:t>
            </a:r>
            <a:r>
              <a:rPr lang="en"/>
              <a:t>success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Increased investments could be made in marketing and supply efforts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88"/>
          <p:cNvSpPr txBox="1"/>
          <p:nvPr/>
        </p:nvSpPr>
        <p:spPr>
          <a:xfrm>
            <a:off x="7371925" y="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26: APPENDIX</a:t>
            </a: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/>
          <p:nvPr/>
        </p:nvSpPr>
        <p:spPr>
          <a:xfrm>
            <a:off x="350326" y="3119400"/>
            <a:ext cx="2158200" cy="1502700"/>
          </a:xfrm>
          <a:prstGeom prst="round1Rect">
            <a:avLst>
              <a:gd fmla="val 3536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HEINEKEN</a:t>
            </a:r>
            <a:endParaRPr/>
          </a:p>
        </p:txBody>
      </p:sp>
      <p:sp>
        <p:nvSpPr>
          <p:cNvPr id="287" name="Google Shape;287;p40"/>
          <p:cNvSpPr txBox="1"/>
          <p:nvPr>
            <p:ph idx="2" type="title"/>
          </p:nvPr>
        </p:nvSpPr>
        <p:spPr>
          <a:xfrm>
            <a:off x="27137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HEINEKEN’s International Premium Items Drive Majority of Their Market Share</a:t>
            </a:r>
            <a:endParaRPr/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562" y="1157182"/>
            <a:ext cx="4359118" cy="362244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457325" y="3175650"/>
            <a:ext cx="1962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26.81%</a:t>
            </a:r>
            <a:endParaRPr b="1" sz="4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457325" y="3900700"/>
            <a:ext cx="186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HEINEKEN’s Share of Market Sales   .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000" y="4285200"/>
            <a:ext cx="896775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/>
          <p:nvPr/>
        </p:nvSpPr>
        <p:spPr>
          <a:xfrm>
            <a:off x="341126" y="1355500"/>
            <a:ext cx="2158200" cy="1502700"/>
          </a:xfrm>
          <a:prstGeom prst="round1Rect">
            <a:avLst>
              <a:gd fmla="val 3536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448125" y="1411750"/>
            <a:ext cx="1962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108.2 k</a:t>
            </a:r>
            <a:endParaRPr b="1" sz="4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490225" y="2140638"/>
            <a:ext cx="18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Total Market hL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508625" y="2374625"/>
            <a:ext cx="186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HEINEKEN: 22.8k</a:t>
            </a:r>
            <a:endParaRPr sz="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/>
          <p:nvPr/>
        </p:nvSpPr>
        <p:spPr>
          <a:xfrm>
            <a:off x="350326" y="3119400"/>
            <a:ext cx="2158200" cy="1502700"/>
          </a:xfrm>
          <a:prstGeom prst="round1Rect">
            <a:avLst>
              <a:gd fmla="val 3536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HEINEKEN</a:t>
            </a:r>
            <a:endParaRPr/>
          </a:p>
        </p:txBody>
      </p:sp>
      <p:sp>
        <p:nvSpPr>
          <p:cNvPr id="302" name="Google Shape;302;p41"/>
          <p:cNvSpPr txBox="1"/>
          <p:nvPr>
            <p:ph idx="2" type="title"/>
          </p:nvPr>
        </p:nvSpPr>
        <p:spPr>
          <a:xfrm>
            <a:off x="27137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HEINEKEN’s International Premium Items Drive Majority of Their Market Share</a:t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562" y="1157182"/>
            <a:ext cx="4359118" cy="362244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457325" y="3175650"/>
            <a:ext cx="1962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26.81%</a:t>
            </a:r>
            <a:endParaRPr b="1" sz="4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457325" y="3900700"/>
            <a:ext cx="186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HEINEKEN’s Share of Market Sales   .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3397325" y="1245425"/>
            <a:ext cx="524100" cy="3342300"/>
          </a:xfrm>
          <a:prstGeom prst="rect">
            <a:avLst/>
          </a:prstGeom>
          <a:solidFill>
            <a:srgbClr val="FFFFFF">
              <a:alpha val="77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4391000" y="1245425"/>
            <a:ext cx="2880600" cy="3342300"/>
          </a:xfrm>
          <a:prstGeom prst="rect">
            <a:avLst/>
          </a:prstGeom>
          <a:solidFill>
            <a:srgbClr val="FFFFFF">
              <a:alpha val="77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5601775" y="1924563"/>
            <a:ext cx="265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Premium Branding Appeals to Aspirational Consumers</a:t>
            </a:r>
            <a:endParaRPr i="1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000" y="4285200"/>
            <a:ext cx="896775" cy="30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1"/>
          <p:cNvCxnSpPr/>
          <p:nvPr/>
        </p:nvCxnSpPr>
        <p:spPr>
          <a:xfrm flipH="1">
            <a:off x="4484675" y="2467000"/>
            <a:ext cx="976500" cy="833100"/>
          </a:xfrm>
          <a:prstGeom prst="straightConnector1">
            <a:avLst/>
          </a:prstGeom>
          <a:noFill/>
          <a:ln cap="flat" cmpd="sng" w="9525">
            <a:solidFill>
              <a:srgbClr val="60707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1"/>
          <p:cNvSpPr/>
          <p:nvPr/>
        </p:nvSpPr>
        <p:spPr>
          <a:xfrm>
            <a:off x="341126" y="1355500"/>
            <a:ext cx="2158200" cy="1502700"/>
          </a:xfrm>
          <a:prstGeom prst="round1Rect">
            <a:avLst>
              <a:gd fmla="val 3536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1"/>
          <p:cNvSpPr txBox="1"/>
          <p:nvPr/>
        </p:nvSpPr>
        <p:spPr>
          <a:xfrm>
            <a:off x="448125" y="1411750"/>
            <a:ext cx="1962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108.2 k</a:t>
            </a:r>
            <a:endParaRPr b="1" sz="4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490225" y="2140638"/>
            <a:ext cx="18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Total Market hL</a:t>
            </a:r>
            <a:endParaRPr sz="16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508625" y="2374625"/>
            <a:ext cx="186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HEINEKEN: 22.8k</a:t>
            </a:r>
            <a:endParaRPr sz="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5">
            <a:alphaModFix/>
          </a:blip>
          <a:srcRect b="39495" l="32498" r="32807" t="3462"/>
          <a:stretch/>
        </p:blipFill>
        <p:spPr>
          <a:xfrm>
            <a:off x="3921425" y="2966650"/>
            <a:ext cx="426600" cy="397500"/>
          </a:xfrm>
          <a:prstGeom prst="star5">
            <a:avLst>
              <a:gd fmla="val 35894" name="adj"/>
              <a:gd fmla="val 105146" name="hf"/>
              <a:gd fmla="val 110557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ctrTitle"/>
          </p:nvPr>
        </p:nvSpPr>
        <p:spPr>
          <a:xfrm>
            <a:off x="362475" y="3676475"/>
            <a:ext cx="39819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DRIVERS OF SALES</a:t>
            </a:r>
            <a:endParaRPr/>
          </a:p>
        </p:txBody>
      </p:sp>
      <p:sp>
        <p:nvSpPr>
          <p:cNvPr id="321" name="Google Shape;321;p42"/>
          <p:cNvSpPr txBox="1"/>
          <p:nvPr>
            <p:ph idx="1" type="subTitle"/>
          </p:nvPr>
        </p:nvSpPr>
        <p:spPr>
          <a:xfrm>
            <a:off x="362475" y="4435750"/>
            <a:ext cx="4775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Consumer Profiles &amp; Product Mixes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CUSTOMER SEGMENTATION</a:t>
            </a:r>
            <a:endParaRPr/>
          </a:p>
        </p:txBody>
      </p:sp>
      <p:sp>
        <p:nvSpPr>
          <p:cNvPr id="327" name="Google Shape;327;p43"/>
          <p:cNvSpPr txBox="1"/>
          <p:nvPr>
            <p:ph idx="2" type="title"/>
          </p:nvPr>
        </p:nvSpPr>
        <p:spPr>
          <a:xfrm>
            <a:off x="298422" y="64355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Groups of Customers Based on K-Proto Clustering Model </a:t>
            </a:r>
            <a:endParaRPr/>
          </a:p>
        </p:txBody>
      </p:sp>
      <p:grpSp>
        <p:nvGrpSpPr>
          <p:cNvPr id="328" name="Google Shape;328;p43"/>
          <p:cNvGrpSpPr/>
          <p:nvPr/>
        </p:nvGrpSpPr>
        <p:grpSpPr>
          <a:xfrm>
            <a:off x="386650" y="1216254"/>
            <a:ext cx="4155300" cy="1678301"/>
            <a:chOff x="337100" y="1133299"/>
            <a:chExt cx="4155300" cy="1678301"/>
          </a:xfrm>
        </p:grpSpPr>
        <p:sp>
          <p:nvSpPr>
            <p:cNvPr id="329" name="Google Shape;329;p43"/>
            <p:cNvSpPr/>
            <p:nvPr/>
          </p:nvSpPr>
          <p:spPr>
            <a:xfrm flipH="1">
              <a:off x="1979000" y="1133700"/>
              <a:ext cx="2513400" cy="758100"/>
            </a:xfrm>
            <a:prstGeom prst="round1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CLUSTER 1</a:t>
              </a:r>
              <a:endPara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29.95%</a:t>
              </a:r>
              <a:endParaRPr i="1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330" name="Google Shape;330;p43"/>
            <p:cNvGrpSpPr/>
            <p:nvPr/>
          </p:nvGrpSpPr>
          <p:grpSpPr>
            <a:xfrm>
              <a:off x="337100" y="1133299"/>
              <a:ext cx="1613100" cy="1678301"/>
              <a:chOff x="337100" y="1133299"/>
              <a:chExt cx="1613100" cy="1678301"/>
            </a:xfrm>
          </p:grpSpPr>
          <p:sp>
            <p:nvSpPr>
              <p:cNvPr id="331" name="Google Shape;331;p43"/>
              <p:cNvSpPr/>
              <p:nvPr/>
            </p:nvSpPr>
            <p:spPr>
              <a:xfrm flipH="1">
                <a:off x="337100" y="1133700"/>
                <a:ext cx="1613100" cy="1677900"/>
              </a:xfrm>
              <a:prstGeom prst="round1Rect">
                <a:avLst>
                  <a:gd fmla="val 24058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32" name="Google Shape;332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13357" r="34788" t="58132"/>
              <a:stretch/>
            </p:blipFill>
            <p:spPr>
              <a:xfrm>
                <a:off x="433900" y="1133299"/>
                <a:ext cx="1474599" cy="10420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3" name="Google Shape;333;p43"/>
              <p:cNvSpPr txBox="1"/>
              <p:nvPr/>
            </p:nvSpPr>
            <p:spPr>
              <a:xfrm>
                <a:off x="518050" y="2337800"/>
                <a:ext cx="1053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i="1" lang="en" sz="8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Nelson  Mandela Bay Metropolitan</a:t>
                </a:r>
                <a:endParaRPr i="1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34" name="Google Shape;334;p43"/>
              <p:cNvSpPr txBox="1"/>
              <p:nvPr/>
            </p:nvSpPr>
            <p:spPr>
              <a:xfrm>
                <a:off x="518050" y="2178175"/>
                <a:ext cx="13905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Eastern Cape</a:t>
                </a:r>
                <a:endParaRPr sz="11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35" name="Google Shape;335;p43"/>
              <p:cNvSpPr/>
              <p:nvPr/>
            </p:nvSpPr>
            <p:spPr>
              <a:xfrm>
                <a:off x="912484" y="1836815"/>
                <a:ext cx="147190" cy="195069"/>
              </a:xfrm>
              <a:custGeom>
                <a:rect b="b" l="l" r="r" t="t"/>
                <a:pathLst>
                  <a:path extrusionOk="0" h="15924" w="12018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336" name="Google Shape;336;p43"/>
          <p:cNvGrpSpPr/>
          <p:nvPr/>
        </p:nvGrpSpPr>
        <p:grpSpPr>
          <a:xfrm>
            <a:off x="386950" y="2928696"/>
            <a:ext cx="4154900" cy="1679850"/>
            <a:chOff x="337400" y="2845741"/>
            <a:chExt cx="4154900" cy="1679850"/>
          </a:xfrm>
        </p:grpSpPr>
        <p:sp>
          <p:nvSpPr>
            <p:cNvPr id="337" name="Google Shape;337;p43"/>
            <p:cNvSpPr/>
            <p:nvPr/>
          </p:nvSpPr>
          <p:spPr>
            <a:xfrm flipH="1">
              <a:off x="1978900" y="3767491"/>
              <a:ext cx="2513400" cy="758100"/>
            </a:xfrm>
            <a:prstGeom prst="round1Rect">
              <a:avLst>
                <a:gd fmla="val 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32.67%</a:t>
              </a:r>
              <a:endPara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CLUSTER 2</a:t>
              </a:r>
              <a:endParaRPr i="1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338" name="Google Shape;338;p43"/>
            <p:cNvGrpSpPr/>
            <p:nvPr/>
          </p:nvGrpSpPr>
          <p:grpSpPr>
            <a:xfrm>
              <a:off x="337400" y="2845741"/>
              <a:ext cx="1612800" cy="1677900"/>
              <a:chOff x="337400" y="2845741"/>
              <a:chExt cx="1612800" cy="1677900"/>
            </a:xfrm>
          </p:grpSpPr>
          <p:sp>
            <p:nvSpPr>
              <p:cNvPr id="339" name="Google Shape;339;p43"/>
              <p:cNvSpPr/>
              <p:nvPr/>
            </p:nvSpPr>
            <p:spPr>
              <a:xfrm rot="10800000">
                <a:off x="337400" y="2845741"/>
                <a:ext cx="1612800" cy="1677900"/>
              </a:xfrm>
              <a:prstGeom prst="round1Rect">
                <a:avLst>
                  <a:gd fmla="val 24058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0" name="Google Shape;340;p43"/>
              <p:cNvPicPr preferRelativeResize="0"/>
              <p:nvPr/>
            </p:nvPicPr>
            <p:blipFill rotWithShape="1">
              <a:blip r:embed="rId4">
                <a:alphaModFix/>
              </a:blip>
              <a:srcRect b="54739" l="44623" r="21657" t="7671"/>
              <a:stretch/>
            </p:blipFill>
            <p:spPr>
              <a:xfrm>
                <a:off x="610185" y="3249616"/>
                <a:ext cx="1122039" cy="10945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1" name="Google Shape;341;p43"/>
              <p:cNvSpPr txBox="1"/>
              <p:nvPr/>
            </p:nvSpPr>
            <p:spPr>
              <a:xfrm>
                <a:off x="475950" y="2988541"/>
                <a:ext cx="13905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Mpumalanga</a:t>
                </a:r>
                <a:endParaRPr sz="11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342" name="Google Shape;342;p43"/>
              <p:cNvSpPr/>
              <p:nvPr/>
            </p:nvSpPr>
            <p:spPr>
              <a:xfrm flipH="1">
                <a:off x="912481" y="3649381"/>
                <a:ext cx="147190" cy="195069"/>
              </a:xfrm>
              <a:custGeom>
                <a:rect b="b" l="l" r="r" t="t"/>
                <a:pathLst>
                  <a:path extrusionOk="0" h="15924" w="12018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43" name="Google Shape;343;p43"/>
              <p:cNvSpPr txBox="1"/>
              <p:nvPr/>
            </p:nvSpPr>
            <p:spPr>
              <a:xfrm>
                <a:off x="475950" y="3130766"/>
                <a:ext cx="12780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just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i="1" lang="en" sz="9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Emalahleni</a:t>
                </a:r>
                <a:endParaRPr i="1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grpSp>
        <p:nvGrpSpPr>
          <p:cNvPr id="344" name="Google Shape;344;p43"/>
          <p:cNvGrpSpPr/>
          <p:nvPr/>
        </p:nvGrpSpPr>
        <p:grpSpPr>
          <a:xfrm>
            <a:off x="4575600" y="1217055"/>
            <a:ext cx="4155200" cy="1677900"/>
            <a:chOff x="4526050" y="1134100"/>
            <a:chExt cx="4155200" cy="1677900"/>
          </a:xfrm>
        </p:grpSpPr>
        <p:sp>
          <p:nvSpPr>
            <p:cNvPr id="345" name="Google Shape;345;p43"/>
            <p:cNvSpPr/>
            <p:nvPr/>
          </p:nvSpPr>
          <p:spPr>
            <a:xfrm>
              <a:off x="4526050" y="1134100"/>
              <a:ext cx="2513400" cy="758100"/>
            </a:xfrm>
            <a:prstGeom prst="round1Rect">
              <a:avLst>
                <a:gd fmla="val 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CLUSTER 3</a:t>
              </a:r>
              <a:endPara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9.65%</a:t>
              </a:r>
              <a:endParaRPr i="1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346" name="Google Shape;346;p43"/>
            <p:cNvGrpSpPr/>
            <p:nvPr/>
          </p:nvGrpSpPr>
          <p:grpSpPr>
            <a:xfrm>
              <a:off x="7068150" y="1134100"/>
              <a:ext cx="1613100" cy="1677900"/>
              <a:chOff x="7068150" y="1134100"/>
              <a:chExt cx="1613100" cy="1677900"/>
            </a:xfrm>
          </p:grpSpPr>
          <p:sp>
            <p:nvSpPr>
              <p:cNvPr id="347" name="Google Shape;347;p43"/>
              <p:cNvSpPr/>
              <p:nvPr/>
            </p:nvSpPr>
            <p:spPr>
              <a:xfrm>
                <a:off x="7068150" y="1134100"/>
                <a:ext cx="1613100" cy="1677900"/>
              </a:xfrm>
              <a:prstGeom prst="round1Rect">
                <a:avLst>
                  <a:gd fmla="val 24058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3"/>
              <p:cNvSpPr txBox="1"/>
              <p:nvPr/>
            </p:nvSpPr>
            <p:spPr>
              <a:xfrm flipH="1">
                <a:off x="7391805" y="2354075"/>
                <a:ext cx="1097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i="1" lang="en" sz="8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Steve Tshwete</a:t>
                </a:r>
                <a:endParaRPr i="1" sz="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49" name="Google Shape;349;p43"/>
              <p:cNvSpPr txBox="1"/>
              <p:nvPr/>
            </p:nvSpPr>
            <p:spPr>
              <a:xfrm flipH="1">
                <a:off x="7109800" y="2178575"/>
                <a:ext cx="13905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Mpumalanga</a:t>
                </a:r>
                <a:endParaRPr sz="11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350" name="Google Shape;350;p43"/>
              <p:cNvPicPr preferRelativeResize="0"/>
              <p:nvPr/>
            </p:nvPicPr>
            <p:blipFill rotWithShape="1">
              <a:blip r:embed="rId4">
                <a:alphaModFix/>
              </a:blip>
              <a:srcRect b="54739" l="44623" r="21657" t="7671"/>
              <a:stretch/>
            </p:blipFill>
            <p:spPr>
              <a:xfrm>
                <a:off x="7313685" y="1173949"/>
                <a:ext cx="1122039" cy="10945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1" name="Google Shape;351;p43"/>
              <p:cNvSpPr/>
              <p:nvPr/>
            </p:nvSpPr>
            <p:spPr>
              <a:xfrm flipH="1">
                <a:off x="7615981" y="1573715"/>
                <a:ext cx="147190" cy="195069"/>
              </a:xfrm>
              <a:custGeom>
                <a:rect b="b" l="l" r="r" t="t"/>
                <a:pathLst>
                  <a:path extrusionOk="0" h="15924" w="12018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352" name="Google Shape;352;p43"/>
          <p:cNvGrpSpPr/>
          <p:nvPr/>
        </p:nvGrpSpPr>
        <p:grpSpPr>
          <a:xfrm>
            <a:off x="4575600" y="2928796"/>
            <a:ext cx="4154900" cy="1680150"/>
            <a:chOff x="4526050" y="2845841"/>
            <a:chExt cx="4154900" cy="1680150"/>
          </a:xfrm>
        </p:grpSpPr>
        <p:sp>
          <p:nvSpPr>
            <p:cNvPr id="353" name="Google Shape;353;p43"/>
            <p:cNvSpPr/>
            <p:nvPr/>
          </p:nvSpPr>
          <p:spPr>
            <a:xfrm>
              <a:off x="4526050" y="3767891"/>
              <a:ext cx="2513400" cy="758100"/>
            </a:xfrm>
            <a:prstGeom prst="round1Rect">
              <a:avLst>
                <a:gd fmla="val 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1"/>
                  </a:solidFill>
                  <a:latin typeface="Poppins ExtraLight"/>
                  <a:ea typeface="Poppins ExtraLight"/>
                  <a:cs typeface="Poppins ExtraLight"/>
                  <a:sym typeface="Poppins ExtraLight"/>
                </a:rPr>
                <a:t>27.73%</a:t>
              </a:r>
              <a:endParaRPr b="1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CLUSTER 4</a:t>
              </a:r>
              <a:endParaRPr i="1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endParaRPr>
            </a:p>
          </p:txBody>
        </p:sp>
        <p:grpSp>
          <p:nvGrpSpPr>
            <p:cNvPr id="354" name="Google Shape;354;p43"/>
            <p:cNvGrpSpPr/>
            <p:nvPr/>
          </p:nvGrpSpPr>
          <p:grpSpPr>
            <a:xfrm>
              <a:off x="7068150" y="2845841"/>
              <a:ext cx="1612800" cy="1678200"/>
              <a:chOff x="7068150" y="2845841"/>
              <a:chExt cx="1612800" cy="1678200"/>
            </a:xfrm>
          </p:grpSpPr>
          <p:sp>
            <p:nvSpPr>
              <p:cNvPr id="355" name="Google Shape;355;p43"/>
              <p:cNvSpPr/>
              <p:nvPr/>
            </p:nvSpPr>
            <p:spPr>
              <a:xfrm flipH="1" rot="10800000">
                <a:off x="7068150" y="2845841"/>
                <a:ext cx="1612800" cy="1678200"/>
              </a:xfrm>
              <a:prstGeom prst="round1Rect">
                <a:avLst>
                  <a:gd fmla="val 24058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3"/>
              <p:cNvSpPr txBox="1"/>
              <p:nvPr/>
            </p:nvSpPr>
            <p:spPr>
              <a:xfrm flipH="1">
                <a:off x="7264400" y="3131166"/>
                <a:ext cx="1278000" cy="7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i="1" lang="en" sz="9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Greater Tzaneen Local Municipality</a:t>
                </a:r>
                <a:endParaRPr i="1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r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57" name="Google Shape;357;p43"/>
              <p:cNvSpPr txBox="1"/>
              <p:nvPr/>
            </p:nvSpPr>
            <p:spPr>
              <a:xfrm flipH="1">
                <a:off x="7151900" y="2988941"/>
                <a:ext cx="13905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Limpopo</a:t>
                </a:r>
                <a:endParaRPr sz="11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358" name="Google Shape;358;p43"/>
              <p:cNvPicPr preferRelativeResize="0"/>
              <p:nvPr/>
            </p:nvPicPr>
            <p:blipFill rotWithShape="1">
              <a:blip r:embed="rId5">
                <a:alphaModFix/>
              </a:blip>
              <a:srcRect b="67716" l="37761" r="26195" t="0"/>
              <a:stretch/>
            </p:blipFill>
            <p:spPr>
              <a:xfrm>
                <a:off x="7353625" y="3558991"/>
                <a:ext cx="1173751" cy="9200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9" name="Google Shape;359;p43"/>
              <p:cNvSpPr/>
              <p:nvPr/>
            </p:nvSpPr>
            <p:spPr>
              <a:xfrm>
                <a:off x="7996434" y="3777031"/>
                <a:ext cx="147190" cy="195069"/>
              </a:xfrm>
              <a:custGeom>
                <a:rect b="b" l="l" r="r" t="t"/>
                <a:pathLst>
                  <a:path extrusionOk="0" h="15924" w="12018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360" name="Google Shape;360;p43"/>
          <p:cNvSpPr txBox="1"/>
          <p:nvPr/>
        </p:nvSpPr>
        <p:spPr>
          <a:xfrm>
            <a:off x="0" y="4600809"/>
            <a:ext cx="409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Note: specifics on cluster results can be located in the appendix</a:t>
            </a:r>
            <a:endParaRPr sz="9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0" y="4793400"/>
            <a:ext cx="774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00">
                <a:latin typeface="Poppins ExtraLight"/>
                <a:ea typeface="Poppins ExtraLight"/>
                <a:cs typeface="Poppins ExtraLight"/>
                <a:sym typeface="Poppins ExtraLight"/>
              </a:rPr>
              <a:t>1 | “Statistics South Africa on Community Survey 2016 Results.” South African Government, July 1, 2016. https://www.gov.za/speeches/community-survey-2016-results-1-jul-2016-0000#:~:text=The%20population%20of%20South%20Africa,Eastern%20Cape%20(7%20million). </a:t>
            </a:r>
            <a:endParaRPr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73735"/>
      </a:dk1>
      <a:lt1>
        <a:srgbClr val="FFFFFF"/>
      </a:lt1>
      <a:dk2>
        <a:srgbClr val="575858"/>
      </a:dk2>
      <a:lt2>
        <a:srgbClr val="E6E6E6"/>
      </a:lt2>
      <a:accent1>
        <a:srgbClr val="215527"/>
      </a:accent1>
      <a:accent2>
        <a:srgbClr val="00802C"/>
      </a:accent2>
      <a:accent3>
        <a:srgbClr val="7BB801"/>
      </a:accent3>
      <a:accent4>
        <a:srgbClr val="B04C32"/>
      </a:accent4>
      <a:accent5>
        <a:srgbClr val="A1432C"/>
      </a:accent5>
      <a:accent6>
        <a:srgbClr val="DAE9BF"/>
      </a:accent6>
      <a:hlink>
        <a:srgbClr val="C97A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